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30175200" cy="42062400"/>
  <p:notesSz cx="6858000" cy="9144000"/>
  <p:defaultTextStyle>
    <a:defPPr>
      <a:defRPr lang="en-US"/>
    </a:defPPr>
    <a:lvl1pPr marL="0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1pPr>
    <a:lvl2pPr marL="2063892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2pPr>
    <a:lvl3pPr marL="4127784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3pPr>
    <a:lvl4pPr marL="6191677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4pPr>
    <a:lvl5pPr marL="8255569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5pPr>
    <a:lvl6pPr marL="10319461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6pPr>
    <a:lvl7pPr marL="12383353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7pPr>
    <a:lvl8pPr marL="14447246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8pPr>
    <a:lvl9pPr marL="16511138" algn="l" defTabSz="2063892" rtl="0" eaLnBrk="1" latinLnBrk="0" hangingPunct="1">
      <a:defRPr sz="8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 frameSlides="1"/>
  <p:clrMru>
    <a:srgbClr val="329F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0" d="100"/>
          <a:sy n="70" d="100"/>
        </p:scale>
        <p:origin x="2680" y="14512"/>
      </p:cViewPr>
      <p:guideLst>
        <p:guide orient="horz" pos="13248"/>
        <p:guide pos="950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5.jpg>
</file>

<file path=ppt/media/image1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3140" y="13066610"/>
            <a:ext cx="25648920" cy="901615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26280" y="23835360"/>
            <a:ext cx="21122640" cy="10749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638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277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1916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2555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3194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3833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44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5111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47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6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195217" y="10330606"/>
            <a:ext cx="22406132" cy="2201265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76814" y="10330606"/>
            <a:ext cx="66715483" cy="22012656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349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9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3633" y="27028990"/>
            <a:ext cx="25648920" cy="8354060"/>
          </a:xfrm>
        </p:spPr>
        <p:txBody>
          <a:bodyPr anchor="t"/>
          <a:lstStyle>
            <a:lvl1pPr algn="l">
              <a:defRPr sz="181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3633" y="17827843"/>
            <a:ext cx="25648920" cy="9201147"/>
          </a:xfrm>
        </p:spPr>
        <p:txBody>
          <a:bodyPr anchor="b"/>
          <a:lstStyle>
            <a:lvl1pPr marL="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1pPr>
            <a:lvl2pPr marL="2063892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2pPr>
            <a:lvl3pPr marL="4127784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6191677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4pPr>
            <a:lvl5pPr marL="8255569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5pPr>
            <a:lvl6pPr marL="10319461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6pPr>
            <a:lvl7pPr marL="12383353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7pPr>
            <a:lvl8pPr marL="14447246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8pPr>
            <a:lvl9pPr marL="16511138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404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76814" y="60192076"/>
            <a:ext cx="44560808" cy="170265093"/>
          </a:xfrm>
        </p:spPr>
        <p:txBody>
          <a:bodyPr/>
          <a:lstStyle>
            <a:lvl1pPr>
              <a:defRPr sz="12600"/>
            </a:lvl1pPr>
            <a:lvl2pPr>
              <a:defRPr sz="108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040541" y="60192076"/>
            <a:ext cx="44560808" cy="170265093"/>
          </a:xfrm>
        </p:spPr>
        <p:txBody>
          <a:bodyPr/>
          <a:lstStyle>
            <a:lvl1pPr>
              <a:defRPr sz="12600"/>
            </a:lvl1pPr>
            <a:lvl2pPr>
              <a:defRPr sz="10800"/>
            </a:lvl2pPr>
            <a:lvl3pPr>
              <a:defRPr sz="9000"/>
            </a:lvl3pPr>
            <a:lvl4pPr>
              <a:defRPr sz="8100"/>
            </a:lvl4pPr>
            <a:lvl5pPr>
              <a:defRPr sz="8100"/>
            </a:lvl5pPr>
            <a:lvl6pPr>
              <a:defRPr sz="8100"/>
            </a:lvl6pPr>
            <a:lvl7pPr>
              <a:defRPr sz="8100"/>
            </a:lvl7pPr>
            <a:lvl8pPr>
              <a:defRPr sz="8100"/>
            </a:lvl8pPr>
            <a:lvl9pPr>
              <a:defRPr sz="8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988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0" y="1684446"/>
            <a:ext cx="27157680" cy="7010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9415360"/>
            <a:ext cx="13332620" cy="3923874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63892" indent="0">
              <a:buNone/>
              <a:defRPr sz="9000" b="1"/>
            </a:lvl2pPr>
            <a:lvl3pPr marL="4127784" indent="0">
              <a:buNone/>
              <a:defRPr sz="8100" b="1"/>
            </a:lvl3pPr>
            <a:lvl4pPr marL="6191677" indent="0">
              <a:buNone/>
              <a:defRPr sz="7200" b="1"/>
            </a:lvl4pPr>
            <a:lvl5pPr marL="8255569" indent="0">
              <a:buNone/>
              <a:defRPr sz="7200" b="1"/>
            </a:lvl5pPr>
            <a:lvl6pPr marL="10319461" indent="0">
              <a:buNone/>
              <a:defRPr sz="7200" b="1"/>
            </a:lvl6pPr>
            <a:lvl7pPr marL="12383353" indent="0">
              <a:buNone/>
              <a:defRPr sz="7200" b="1"/>
            </a:lvl7pPr>
            <a:lvl8pPr marL="14447246" indent="0">
              <a:buNone/>
              <a:defRPr sz="7200" b="1"/>
            </a:lvl8pPr>
            <a:lvl9pPr marL="16511138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8760" y="13339234"/>
            <a:ext cx="13332620" cy="24234566"/>
          </a:xfrm>
        </p:spPr>
        <p:txBody>
          <a:bodyPr/>
          <a:lstStyle>
            <a:lvl1pPr>
              <a:defRPr sz="10800"/>
            </a:lvl1pPr>
            <a:lvl2pPr>
              <a:defRPr sz="9000"/>
            </a:lvl2pPr>
            <a:lvl3pPr>
              <a:defRPr sz="81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28584" y="9415360"/>
            <a:ext cx="13337858" cy="3923874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63892" indent="0">
              <a:buNone/>
              <a:defRPr sz="9000" b="1"/>
            </a:lvl2pPr>
            <a:lvl3pPr marL="4127784" indent="0">
              <a:buNone/>
              <a:defRPr sz="8100" b="1"/>
            </a:lvl3pPr>
            <a:lvl4pPr marL="6191677" indent="0">
              <a:buNone/>
              <a:defRPr sz="7200" b="1"/>
            </a:lvl4pPr>
            <a:lvl5pPr marL="8255569" indent="0">
              <a:buNone/>
              <a:defRPr sz="7200" b="1"/>
            </a:lvl5pPr>
            <a:lvl6pPr marL="10319461" indent="0">
              <a:buNone/>
              <a:defRPr sz="7200" b="1"/>
            </a:lvl6pPr>
            <a:lvl7pPr marL="12383353" indent="0">
              <a:buNone/>
              <a:defRPr sz="7200" b="1"/>
            </a:lvl7pPr>
            <a:lvl8pPr marL="14447246" indent="0">
              <a:buNone/>
              <a:defRPr sz="7200" b="1"/>
            </a:lvl8pPr>
            <a:lvl9pPr marL="16511138" indent="0">
              <a:buNone/>
              <a:defRPr sz="7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28584" y="13339234"/>
            <a:ext cx="13337858" cy="24234566"/>
          </a:xfrm>
        </p:spPr>
        <p:txBody>
          <a:bodyPr/>
          <a:lstStyle>
            <a:lvl1pPr>
              <a:defRPr sz="10800"/>
            </a:lvl1pPr>
            <a:lvl2pPr>
              <a:defRPr sz="9000"/>
            </a:lvl2pPr>
            <a:lvl3pPr>
              <a:defRPr sz="810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036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798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1178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8762" y="1674707"/>
            <a:ext cx="9927433" cy="7127240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97665" y="1674710"/>
            <a:ext cx="16868775" cy="35899093"/>
          </a:xfrm>
        </p:spPr>
        <p:txBody>
          <a:bodyPr/>
          <a:lstStyle>
            <a:lvl1pPr>
              <a:defRPr sz="14400"/>
            </a:lvl1pPr>
            <a:lvl2pPr>
              <a:defRPr sz="12600"/>
            </a:lvl2pPr>
            <a:lvl3pPr>
              <a:defRPr sz="108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8762" y="8801950"/>
            <a:ext cx="9927433" cy="28771853"/>
          </a:xfrm>
        </p:spPr>
        <p:txBody>
          <a:bodyPr/>
          <a:lstStyle>
            <a:lvl1pPr marL="0" indent="0">
              <a:buNone/>
              <a:defRPr sz="6300"/>
            </a:lvl1pPr>
            <a:lvl2pPr marL="2063892" indent="0">
              <a:buNone/>
              <a:defRPr sz="5400"/>
            </a:lvl2pPr>
            <a:lvl3pPr marL="4127784" indent="0">
              <a:buNone/>
              <a:defRPr sz="4500"/>
            </a:lvl3pPr>
            <a:lvl4pPr marL="6191677" indent="0">
              <a:buNone/>
              <a:defRPr sz="4100"/>
            </a:lvl4pPr>
            <a:lvl5pPr marL="8255569" indent="0">
              <a:buNone/>
              <a:defRPr sz="4100"/>
            </a:lvl5pPr>
            <a:lvl6pPr marL="10319461" indent="0">
              <a:buNone/>
              <a:defRPr sz="4100"/>
            </a:lvl6pPr>
            <a:lvl7pPr marL="12383353" indent="0">
              <a:buNone/>
              <a:defRPr sz="4100"/>
            </a:lvl7pPr>
            <a:lvl8pPr marL="14447246" indent="0">
              <a:buNone/>
              <a:defRPr sz="4100"/>
            </a:lvl8pPr>
            <a:lvl9pPr marL="16511138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394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14550" y="29443680"/>
            <a:ext cx="18105120" cy="3475993"/>
          </a:xfrm>
        </p:spPr>
        <p:txBody>
          <a:bodyPr anchor="b"/>
          <a:lstStyle>
            <a:lvl1pPr algn="l">
              <a:defRPr sz="9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14550" y="3758353"/>
            <a:ext cx="18105120" cy="25237440"/>
          </a:xfrm>
        </p:spPr>
        <p:txBody>
          <a:bodyPr/>
          <a:lstStyle>
            <a:lvl1pPr marL="0" indent="0">
              <a:buNone/>
              <a:defRPr sz="14400"/>
            </a:lvl1pPr>
            <a:lvl2pPr marL="2063892" indent="0">
              <a:buNone/>
              <a:defRPr sz="12600"/>
            </a:lvl2pPr>
            <a:lvl3pPr marL="4127784" indent="0">
              <a:buNone/>
              <a:defRPr sz="10800"/>
            </a:lvl3pPr>
            <a:lvl4pPr marL="6191677" indent="0">
              <a:buNone/>
              <a:defRPr sz="9000"/>
            </a:lvl4pPr>
            <a:lvl5pPr marL="8255569" indent="0">
              <a:buNone/>
              <a:defRPr sz="9000"/>
            </a:lvl5pPr>
            <a:lvl6pPr marL="10319461" indent="0">
              <a:buNone/>
              <a:defRPr sz="9000"/>
            </a:lvl6pPr>
            <a:lvl7pPr marL="12383353" indent="0">
              <a:buNone/>
              <a:defRPr sz="9000"/>
            </a:lvl7pPr>
            <a:lvl8pPr marL="14447246" indent="0">
              <a:buNone/>
              <a:defRPr sz="9000"/>
            </a:lvl8pPr>
            <a:lvl9pPr marL="16511138" indent="0">
              <a:buNone/>
              <a:defRPr sz="9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14550" y="32919673"/>
            <a:ext cx="18105120" cy="4936487"/>
          </a:xfrm>
        </p:spPr>
        <p:txBody>
          <a:bodyPr/>
          <a:lstStyle>
            <a:lvl1pPr marL="0" indent="0">
              <a:buNone/>
              <a:defRPr sz="6300"/>
            </a:lvl1pPr>
            <a:lvl2pPr marL="2063892" indent="0">
              <a:buNone/>
              <a:defRPr sz="5400"/>
            </a:lvl2pPr>
            <a:lvl3pPr marL="4127784" indent="0">
              <a:buNone/>
              <a:defRPr sz="4500"/>
            </a:lvl3pPr>
            <a:lvl4pPr marL="6191677" indent="0">
              <a:buNone/>
              <a:defRPr sz="4100"/>
            </a:lvl4pPr>
            <a:lvl5pPr marL="8255569" indent="0">
              <a:buNone/>
              <a:defRPr sz="4100"/>
            </a:lvl5pPr>
            <a:lvl6pPr marL="10319461" indent="0">
              <a:buNone/>
              <a:defRPr sz="4100"/>
            </a:lvl6pPr>
            <a:lvl7pPr marL="12383353" indent="0">
              <a:buNone/>
              <a:defRPr sz="4100"/>
            </a:lvl7pPr>
            <a:lvl8pPr marL="14447246" indent="0">
              <a:buNone/>
              <a:defRPr sz="4100"/>
            </a:lvl8pPr>
            <a:lvl9pPr marL="16511138" indent="0">
              <a:buNone/>
              <a:defRPr sz="4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1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8760" y="1684446"/>
            <a:ext cx="27157680" cy="7010400"/>
          </a:xfrm>
          <a:prstGeom prst="rect">
            <a:avLst/>
          </a:prstGeom>
        </p:spPr>
        <p:txBody>
          <a:bodyPr vert="horz" lIns="412778" tIns="206389" rIns="412778" bIns="20638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8760" y="9814563"/>
            <a:ext cx="27157680" cy="27759240"/>
          </a:xfrm>
          <a:prstGeom prst="rect">
            <a:avLst/>
          </a:prstGeom>
        </p:spPr>
        <p:txBody>
          <a:bodyPr vert="horz" lIns="412778" tIns="206389" rIns="412778" bIns="2063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8760" y="38985617"/>
            <a:ext cx="7040880" cy="2239433"/>
          </a:xfrm>
          <a:prstGeom prst="rect">
            <a:avLst/>
          </a:prstGeom>
        </p:spPr>
        <p:txBody>
          <a:bodyPr vert="horz" lIns="412778" tIns="206389" rIns="412778" bIns="206389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A3B26-A67F-DA4E-9347-216047A1719E}" type="datetimeFigureOut">
              <a:rPr lang="en-US" smtClean="0"/>
              <a:t>12/3/14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09860" y="38985617"/>
            <a:ext cx="9555480" cy="2239433"/>
          </a:xfrm>
          <a:prstGeom prst="rect">
            <a:avLst/>
          </a:prstGeom>
        </p:spPr>
        <p:txBody>
          <a:bodyPr vert="horz" lIns="412778" tIns="206389" rIns="412778" bIns="206389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25560" y="38985617"/>
            <a:ext cx="7040880" cy="2239433"/>
          </a:xfrm>
          <a:prstGeom prst="rect">
            <a:avLst/>
          </a:prstGeom>
        </p:spPr>
        <p:txBody>
          <a:bodyPr vert="horz" lIns="412778" tIns="206389" rIns="412778" bIns="206389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7FF99-0BE0-904E-BDDC-D8BFE5B33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97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63892" rtl="0" eaLnBrk="1" latinLnBrk="0" hangingPunct="1">
        <a:spcBef>
          <a:spcPct val="0"/>
        </a:spcBef>
        <a:buNone/>
        <a:defRPr sz="19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47919" indent="-1547919" algn="l" defTabSz="2063892" rtl="0" eaLnBrk="1" latinLnBrk="0" hangingPunct="1">
        <a:spcBef>
          <a:spcPct val="20000"/>
        </a:spcBef>
        <a:buFont typeface="Arial"/>
        <a:buChar char="•"/>
        <a:defRPr sz="14400" kern="1200">
          <a:solidFill>
            <a:schemeClr val="tx1"/>
          </a:solidFill>
          <a:latin typeface="+mn-lt"/>
          <a:ea typeface="+mn-ea"/>
          <a:cs typeface="+mn-cs"/>
        </a:defRPr>
      </a:lvl1pPr>
      <a:lvl2pPr marL="3353825" indent="-1289933" algn="l" defTabSz="2063892" rtl="0" eaLnBrk="1" latinLnBrk="0" hangingPunct="1">
        <a:spcBef>
          <a:spcPct val="20000"/>
        </a:spcBef>
        <a:buFont typeface="Arial"/>
        <a:buChar char="–"/>
        <a:defRPr sz="12600" kern="1200">
          <a:solidFill>
            <a:schemeClr val="tx1"/>
          </a:solidFill>
          <a:latin typeface="+mn-lt"/>
          <a:ea typeface="+mn-ea"/>
          <a:cs typeface="+mn-cs"/>
        </a:defRPr>
      </a:lvl2pPr>
      <a:lvl3pPr marL="5159731" indent="-1031946" algn="l" defTabSz="2063892" rtl="0" eaLnBrk="1" latinLnBrk="0" hangingPunct="1">
        <a:spcBef>
          <a:spcPct val="20000"/>
        </a:spcBef>
        <a:buFont typeface="Arial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3pPr>
      <a:lvl4pPr marL="7223623" indent="-1031946" algn="l" defTabSz="2063892" rtl="0" eaLnBrk="1" latinLnBrk="0" hangingPunct="1">
        <a:spcBef>
          <a:spcPct val="20000"/>
        </a:spcBef>
        <a:buFont typeface="Arial"/>
        <a:buChar char="–"/>
        <a:defRPr sz="9000" kern="1200">
          <a:solidFill>
            <a:schemeClr val="tx1"/>
          </a:solidFill>
          <a:latin typeface="+mn-lt"/>
          <a:ea typeface="+mn-ea"/>
          <a:cs typeface="+mn-cs"/>
        </a:defRPr>
      </a:lvl4pPr>
      <a:lvl5pPr marL="9287515" indent="-1031946" algn="l" defTabSz="2063892" rtl="0" eaLnBrk="1" latinLnBrk="0" hangingPunct="1">
        <a:spcBef>
          <a:spcPct val="20000"/>
        </a:spcBef>
        <a:buFont typeface="Arial"/>
        <a:buChar char="»"/>
        <a:defRPr sz="9000" kern="1200">
          <a:solidFill>
            <a:schemeClr val="tx1"/>
          </a:solidFill>
          <a:latin typeface="+mn-lt"/>
          <a:ea typeface="+mn-ea"/>
          <a:cs typeface="+mn-cs"/>
        </a:defRPr>
      </a:lvl5pPr>
      <a:lvl6pPr marL="11351407" indent="-1031946" algn="l" defTabSz="2063892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6pPr>
      <a:lvl7pPr marL="13415300" indent="-1031946" algn="l" defTabSz="2063892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7pPr>
      <a:lvl8pPr marL="15479192" indent="-1031946" algn="l" defTabSz="2063892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8pPr>
      <a:lvl9pPr marL="17543084" indent="-1031946" algn="l" defTabSz="2063892" rtl="0" eaLnBrk="1" latinLnBrk="0" hangingPunct="1">
        <a:spcBef>
          <a:spcPct val="20000"/>
        </a:spcBef>
        <a:buFont typeface="Arial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63892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27784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91677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55569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319461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83353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47246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511138" algn="l" defTabSz="2063892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6" Type="http://schemas.openxmlformats.org/officeDocument/2006/relationships/image" Target="../media/image45.emf"/><Relationship Id="rId47" Type="http://schemas.openxmlformats.org/officeDocument/2006/relationships/image" Target="../media/image46.emf"/><Relationship Id="rId48" Type="http://schemas.openxmlformats.org/officeDocument/2006/relationships/image" Target="../media/image47.emf"/><Relationship Id="rId49" Type="http://schemas.openxmlformats.org/officeDocument/2006/relationships/image" Target="../media/image48.emf"/><Relationship Id="rId20" Type="http://schemas.openxmlformats.org/officeDocument/2006/relationships/image" Target="../media/image19.emf"/><Relationship Id="rId21" Type="http://schemas.openxmlformats.org/officeDocument/2006/relationships/image" Target="../media/image20.emf"/><Relationship Id="rId22" Type="http://schemas.openxmlformats.org/officeDocument/2006/relationships/image" Target="../media/image21.emf"/><Relationship Id="rId23" Type="http://schemas.openxmlformats.org/officeDocument/2006/relationships/image" Target="../media/image22.emf"/><Relationship Id="rId24" Type="http://schemas.openxmlformats.org/officeDocument/2006/relationships/image" Target="../media/image23.emf"/><Relationship Id="rId25" Type="http://schemas.openxmlformats.org/officeDocument/2006/relationships/image" Target="../media/image24.emf"/><Relationship Id="rId26" Type="http://schemas.openxmlformats.org/officeDocument/2006/relationships/image" Target="../media/image25.emf"/><Relationship Id="rId27" Type="http://schemas.openxmlformats.org/officeDocument/2006/relationships/image" Target="../media/image26.emf"/><Relationship Id="rId28" Type="http://schemas.openxmlformats.org/officeDocument/2006/relationships/image" Target="../media/image27.emf"/><Relationship Id="rId29" Type="http://schemas.openxmlformats.org/officeDocument/2006/relationships/image" Target="../media/image28.emf"/><Relationship Id="rId50" Type="http://schemas.openxmlformats.org/officeDocument/2006/relationships/image" Target="../media/image49.emf"/><Relationship Id="rId51" Type="http://schemas.openxmlformats.org/officeDocument/2006/relationships/image" Target="../media/image50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30" Type="http://schemas.openxmlformats.org/officeDocument/2006/relationships/image" Target="../media/image29.emf"/><Relationship Id="rId31" Type="http://schemas.openxmlformats.org/officeDocument/2006/relationships/image" Target="../media/image30.emf"/><Relationship Id="rId32" Type="http://schemas.openxmlformats.org/officeDocument/2006/relationships/image" Target="../media/image31.emf"/><Relationship Id="rId9" Type="http://schemas.openxmlformats.org/officeDocument/2006/relationships/image" Target="../media/image8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33" Type="http://schemas.openxmlformats.org/officeDocument/2006/relationships/image" Target="../media/image32.emf"/><Relationship Id="rId34" Type="http://schemas.openxmlformats.org/officeDocument/2006/relationships/image" Target="../media/image33.emf"/><Relationship Id="rId35" Type="http://schemas.openxmlformats.org/officeDocument/2006/relationships/image" Target="../media/image34.emf"/><Relationship Id="rId36" Type="http://schemas.openxmlformats.org/officeDocument/2006/relationships/image" Target="../media/image35.emf"/><Relationship Id="rId10" Type="http://schemas.openxmlformats.org/officeDocument/2006/relationships/image" Target="../media/image9.emf"/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4" Type="http://schemas.openxmlformats.org/officeDocument/2006/relationships/image" Target="../media/image13.emf"/><Relationship Id="rId15" Type="http://schemas.openxmlformats.org/officeDocument/2006/relationships/image" Target="../media/image14.emf"/><Relationship Id="rId16" Type="http://schemas.openxmlformats.org/officeDocument/2006/relationships/image" Target="../media/image15.jpg"/><Relationship Id="rId17" Type="http://schemas.openxmlformats.org/officeDocument/2006/relationships/image" Target="../media/image16.jpg"/><Relationship Id="rId18" Type="http://schemas.openxmlformats.org/officeDocument/2006/relationships/image" Target="../media/image17.emf"/><Relationship Id="rId19" Type="http://schemas.openxmlformats.org/officeDocument/2006/relationships/image" Target="../media/image18.emf"/><Relationship Id="rId37" Type="http://schemas.openxmlformats.org/officeDocument/2006/relationships/image" Target="../media/image36.emf"/><Relationship Id="rId38" Type="http://schemas.openxmlformats.org/officeDocument/2006/relationships/image" Target="../media/image37.emf"/><Relationship Id="rId39" Type="http://schemas.openxmlformats.org/officeDocument/2006/relationships/image" Target="../media/image38.emf"/><Relationship Id="rId40" Type="http://schemas.openxmlformats.org/officeDocument/2006/relationships/image" Target="../media/image39.emf"/><Relationship Id="rId41" Type="http://schemas.openxmlformats.org/officeDocument/2006/relationships/image" Target="../media/image40.emf"/><Relationship Id="rId42" Type="http://schemas.openxmlformats.org/officeDocument/2006/relationships/image" Target="../media/image41.emf"/><Relationship Id="rId43" Type="http://schemas.openxmlformats.org/officeDocument/2006/relationships/image" Target="../media/image42.emf"/><Relationship Id="rId44" Type="http://schemas.openxmlformats.org/officeDocument/2006/relationships/image" Target="../media/image43.emf"/><Relationship Id="rId45" Type="http://schemas.openxmlformats.org/officeDocument/2006/relationships/image" Target="../media/image4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Rectangle 347"/>
          <p:cNvSpPr/>
          <p:nvPr/>
        </p:nvSpPr>
        <p:spPr>
          <a:xfrm>
            <a:off x="22136202" y="38621010"/>
            <a:ext cx="3744645" cy="180628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/>
          <p:cNvSpPr txBox="1"/>
          <p:nvPr/>
        </p:nvSpPr>
        <p:spPr>
          <a:xfrm>
            <a:off x="997902" y="34424619"/>
            <a:ext cx="1402659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08000" indent="-388938"/>
            <a:r>
              <a:rPr lang="en-US" sz="4800" b="1" dirty="0" smtClean="0">
                <a:solidFill>
                  <a:srgbClr val="000000"/>
                </a:solidFill>
              </a:rPr>
              <a:t>Easy model comparison on millions of examples.</a:t>
            </a:r>
          </a:p>
          <a:p>
            <a:pPr marL="4802188" indent="347663">
              <a:buFont typeface="Arial"/>
              <a:buChar char="•"/>
            </a:pPr>
            <a:r>
              <a:rPr lang="en-US" sz="3600" dirty="0" smtClean="0">
                <a:solidFill>
                  <a:srgbClr val="000000"/>
                </a:solidFill>
              </a:rPr>
              <a:t>image-specific cluster frequencies (HDP)</a:t>
            </a:r>
          </a:p>
          <a:p>
            <a:pPr marL="4802188" indent="347663">
              <a:buFont typeface="Arial"/>
              <a:buChar char="•"/>
            </a:pPr>
            <a:r>
              <a:rPr lang="en-US" sz="3600" dirty="0" smtClean="0">
                <a:solidFill>
                  <a:srgbClr val="000000"/>
                </a:solidFill>
              </a:rPr>
              <a:t>universal cluster frequencies (DP)</a:t>
            </a:r>
          </a:p>
        </p:txBody>
      </p:sp>
      <p:grpSp>
        <p:nvGrpSpPr>
          <p:cNvPr id="329" name="Group 328"/>
          <p:cNvGrpSpPr/>
          <p:nvPr/>
        </p:nvGrpSpPr>
        <p:grpSpPr>
          <a:xfrm>
            <a:off x="11454948" y="18872153"/>
            <a:ext cx="2475759" cy="1340470"/>
            <a:chOff x="11240465" y="18611370"/>
            <a:chExt cx="2693462" cy="1447736"/>
          </a:xfrm>
        </p:grpSpPr>
        <p:pic>
          <p:nvPicPr>
            <p:cNvPr id="211" name="Picture 210" descr="Pi_HDP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40465" y="18611370"/>
              <a:ext cx="2693462" cy="1447736"/>
            </a:xfrm>
            <a:prstGeom prst="rect">
              <a:avLst/>
            </a:prstGeom>
          </p:spPr>
        </p:pic>
        <p:pic>
          <p:nvPicPr>
            <p:cNvPr id="245" name="Picture 2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63621" y="19612392"/>
              <a:ext cx="508414" cy="248558"/>
            </a:xfrm>
            <a:prstGeom prst="rect">
              <a:avLst/>
            </a:prstGeom>
            <a:solidFill>
              <a:srgbClr val="FFFFFF"/>
            </a:solidFill>
          </p:spPr>
        </p:pic>
      </p:grpSp>
      <p:grpSp>
        <p:nvGrpSpPr>
          <p:cNvPr id="283" name="Group 282"/>
          <p:cNvGrpSpPr/>
          <p:nvPr/>
        </p:nvGrpSpPr>
        <p:grpSpPr>
          <a:xfrm>
            <a:off x="20570133" y="21216227"/>
            <a:ext cx="2502832" cy="1389775"/>
            <a:chOff x="19004296" y="22678712"/>
            <a:chExt cx="2198092" cy="1181474"/>
          </a:xfrm>
        </p:grpSpPr>
        <p:pic>
          <p:nvPicPr>
            <p:cNvPr id="281" name="Picture 280" descr="Pi_HDP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004296" y="22678712"/>
              <a:ext cx="2198092" cy="1181474"/>
            </a:xfrm>
            <a:prstGeom prst="rect">
              <a:avLst/>
            </a:prstGeom>
          </p:spPr>
        </p:pic>
        <p:pic>
          <p:nvPicPr>
            <p:cNvPr id="282" name="Picture 28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750648" y="23510856"/>
              <a:ext cx="380976" cy="186255"/>
            </a:xfrm>
            <a:prstGeom prst="rect">
              <a:avLst/>
            </a:prstGeom>
            <a:solidFill>
              <a:srgbClr val="FFFFFF"/>
            </a:solidFill>
          </p:spPr>
        </p:pic>
      </p:grpSp>
      <p:pic>
        <p:nvPicPr>
          <p:cNvPr id="188" name="Picture 1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17799" y="26358762"/>
            <a:ext cx="9288792" cy="269729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997902" y="1389775"/>
            <a:ext cx="28179396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600" b="1" dirty="0" smtClean="0">
                <a:solidFill>
                  <a:schemeClr val="accent1"/>
                </a:solidFill>
              </a:rPr>
              <a:t>Reliable and scalable </a:t>
            </a:r>
            <a:r>
              <a:rPr lang="en-US" sz="11600" b="1" dirty="0" err="1" smtClean="0">
                <a:solidFill>
                  <a:schemeClr val="accent1"/>
                </a:solidFill>
              </a:rPr>
              <a:t>variational</a:t>
            </a:r>
            <a:r>
              <a:rPr lang="en-US" sz="11600" b="1" dirty="0" smtClean="0">
                <a:solidFill>
                  <a:schemeClr val="accent1"/>
                </a:solidFill>
              </a:rPr>
              <a:t> inference for Bayesian nonparametric models</a:t>
            </a:r>
            <a:endParaRPr lang="en-US" sz="11600" b="1" dirty="0">
              <a:solidFill>
                <a:schemeClr val="accent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11301" y="4911170"/>
            <a:ext cx="281793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i="1" dirty="0" smtClean="0"/>
              <a:t>Michael C. Hughes &amp; Erik B. </a:t>
            </a:r>
            <a:r>
              <a:rPr lang="en-US" sz="8000" i="1" dirty="0" err="1" smtClean="0"/>
              <a:t>Sudderth</a:t>
            </a:r>
            <a:r>
              <a:rPr lang="en-US" sz="8000" i="1" dirty="0" smtClean="0"/>
              <a:t>, </a:t>
            </a:r>
            <a:r>
              <a:rPr lang="en-US" sz="6000" i="1" dirty="0" smtClean="0"/>
              <a:t>Brown Univ. Computer Science</a:t>
            </a:r>
            <a:endParaRPr lang="en-US" sz="60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1111301" y="6455166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Goals</a:t>
            </a:r>
            <a:endParaRPr lang="en-US" sz="88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5329299" y="6455166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Model Family</a:t>
            </a:r>
            <a:endParaRPr lang="en-US" sz="88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958901" y="23903503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Scalable Inference</a:t>
            </a:r>
            <a:endParaRPr lang="en-US" sz="8800" b="1" dirty="0"/>
          </a:p>
        </p:txBody>
      </p:sp>
      <p:sp>
        <p:nvSpPr>
          <p:cNvPr id="7" name="TextBox 6"/>
          <p:cNvSpPr txBox="1"/>
          <p:nvPr/>
        </p:nvSpPr>
        <p:spPr>
          <a:xfrm>
            <a:off x="15176899" y="23903503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Reliable Inference</a:t>
            </a:r>
            <a:endParaRPr lang="en-US" sz="8800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111301" y="33289428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Image Patches</a:t>
            </a:r>
            <a:endParaRPr lang="en-US" sz="88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15329299" y="33289428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Topic Models</a:t>
            </a:r>
            <a:endParaRPr lang="en-US" sz="88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7991700" y="14332816"/>
            <a:ext cx="1406559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b="1" dirty="0" smtClean="0"/>
              <a:t>Examples</a:t>
            </a:r>
            <a:endParaRPr lang="en-US" sz="8800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1809798" y="7639336"/>
            <a:ext cx="13932385" cy="6801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500" dirty="0" smtClean="0"/>
              <a:t>Design inference engine for </a:t>
            </a:r>
          </a:p>
          <a:p>
            <a:r>
              <a:rPr lang="en-US" sz="5500" dirty="0" smtClean="0"/>
              <a:t>    a broad (but not </a:t>
            </a:r>
            <a:r>
              <a:rPr lang="en-US" sz="5500" dirty="0"/>
              <a:t>universal) family </a:t>
            </a:r>
            <a:r>
              <a:rPr lang="en-US" sz="5500" dirty="0" smtClean="0"/>
              <a:t>of</a:t>
            </a:r>
          </a:p>
          <a:p>
            <a:r>
              <a:rPr lang="en-US" sz="5500" dirty="0"/>
              <a:t> </a:t>
            </a:r>
            <a:r>
              <a:rPr lang="en-US" sz="5500" dirty="0" smtClean="0"/>
              <a:t>   parametric </a:t>
            </a:r>
            <a:r>
              <a:rPr lang="en-US" sz="5500" dirty="0"/>
              <a:t>and nonparametric </a:t>
            </a:r>
            <a:r>
              <a:rPr lang="en-US" sz="5500" dirty="0" smtClean="0"/>
              <a:t>models </a:t>
            </a:r>
          </a:p>
          <a:p>
            <a:r>
              <a:rPr lang="en-US" sz="5500" b="1" dirty="0"/>
              <a:t> </a:t>
            </a:r>
            <a:r>
              <a:rPr lang="en-US" sz="5500" b="1" dirty="0" smtClean="0"/>
              <a:t>   </a:t>
            </a:r>
            <a:r>
              <a:rPr lang="en-US" sz="5500" dirty="0" smtClean="0"/>
              <a:t>widely used in clustering applications.</a:t>
            </a:r>
          </a:p>
          <a:p>
            <a:pPr marL="577850" indent="-347663"/>
            <a:endParaRPr lang="en-US" sz="2800" dirty="0" smtClean="0"/>
          </a:p>
          <a:p>
            <a:pPr marL="577850" indent="-347663">
              <a:buFont typeface="Arial"/>
              <a:buChar char="•"/>
            </a:pPr>
            <a:r>
              <a:rPr lang="en-US" sz="4400" b="1" dirty="0" smtClean="0"/>
              <a:t>scalable</a:t>
            </a:r>
            <a:r>
              <a:rPr lang="en-US" sz="4400" dirty="0" smtClean="0"/>
              <a:t> – process big data in batches</a:t>
            </a:r>
          </a:p>
          <a:p>
            <a:pPr marL="577850" indent="-347663">
              <a:buFont typeface="Arial"/>
              <a:buChar char="•"/>
            </a:pPr>
            <a:r>
              <a:rPr lang="en-US" sz="4400" b="1" dirty="0" smtClean="0"/>
              <a:t>reliable</a:t>
            </a:r>
            <a:r>
              <a:rPr lang="en-US" sz="4400" b="1" i="1" dirty="0" smtClean="0"/>
              <a:t> </a:t>
            </a:r>
            <a:r>
              <a:rPr lang="en-US" sz="4400" dirty="0" smtClean="0"/>
              <a:t>– find compact, high-quality set of clusters;</a:t>
            </a:r>
          </a:p>
          <a:p>
            <a:pPr marL="1379538" indent="1377950"/>
            <a:r>
              <a:rPr lang="en-US" sz="4400" dirty="0" smtClean="0"/>
              <a:t> avoid local optima</a:t>
            </a:r>
          </a:p>
          <a:p>
            <a:pPr marL="577850" indent="-347663">
              <a:buFont typeface="Arial"/>
              <a:buChar char="•"/>
            </a:pPr>
            <a:r>
              <a:rPr lang="en-US" sz="4400" b="1" dirty="0" smtClean="0"/>
              <a:t>expressive</a:t>
            </a:r>
            <a:r>
              <a:rPr lang="en-US" sz="4400" b="1" i="1" dirty="0" smtClean="0"/>
              <a:t> </a:t>
            </a:r>
            <a:r>
              <a:rPr lang="en-US" sz="4400" dirty="0" smtClean="0"/>
              <a:t>– hierarchical/sequential/spatial structure</a:t>
            </a:r>
            <a:endParaRPr lang="en-US" sz="4400" dirty="0"/>
          </a:p>
        </p:txBody>
      </p:sp>
      <p:grpSp>
        <p:nvGrpSpPr>
          <p:cNvPr id="59" name="Group 58"/>
          <p:cNvGrpSpPr/>
          <p:nvPr/>
        </p:nvGrpSpPr>
        <p:grpSpPr>
          <a:xfrm>
            <a:off x="20648609" y="12411749"/>
            <a:ext cx="1148049" cy="1176784"/>
            <a:chOff x="19680407" y="11938924"/>
            <a:chExt cx="1148049" cy="1176784"/>
          </a:xfrm>
        </p:grpSpPr>
        <p:sp>
          <p:nvSpPr>
            <p:cNvPr id="48" name="Oval 47"/>
            <p:cNvSpPr/>
            <p:nvPr/>
          </p:nvSpPr>
          <p:spPr>
            <a:xfrm>
              <a:off x="19680407" y="11938924"/>
              <a:ext cx="1148049" cy="1176784"/>
            </a:xfrm>
            <a:prstGeom prst="ellipse">
              <a:avLst/>
            </a:prstGeom>
            <a:noFill/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78116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56232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34348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12465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890581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068697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46814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24930" algn="l" defTabSz="178116" rtl="0" eaLnBrk="1" latinLnBrk="0" hangingPunct="1">
                <a:defRPr sz="7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9903979" y="12135809"/>
              <a:ext cx="676038" cy="637407"/>
            </a:xfrm>
            <a:prstGeom prst="rect">
              <a:avLst/>
            </a:prstGeom>
          </p:spPr>
        </p:pic>
      </p:grpSp>
      <p:pic>
        <p:nvPicPr>
          <p:cNvPr id="64" name="Picture 6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05093" y="12110517"/>
            <a:ext cx="3060358" cy="1690314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 rotWithShape="1">
          <a:blip r:embed="rId7"/>
          <a:srcRect l="15845" t="18076"/>
          <a:stretch/>
        </p:blipFill>
        <p:spPr>
          <a:xfrm>
            <a:off x="22249493" y="9851358"/>
            <a:ext cx="3342031" cy="583953"/>
          </a:xfrm>
          <a:prstGeom prst="rect">
            <a:avLst/>
          </a:prstGeom>
        </p:spPr>
      </p:pic>
      <p:sp>
        <p:nvSpPr>
          <p:cNvPr id="66" name="Rounded Rectangle 65"/>
          <p:cNvSpPr/>
          <p:nvPr/>
        </p:nvSpPr>
        <p:spPr>
          <a:xfrm>
            <a:off x="20666670" y="9459639"/>
            <a:ext cx="1111926" cy="1111926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847567" y="9765897"/>
            <a:ext cx="758958" cy="505972"/>
          </a:xfrm>
          <a:prstGeom prst="rect">
            <a:avLst/>
          </a:prstGeom>
        </p:spPr>
      </p:pic>
      <p:grpSp>
        <p:nvGrpSpPr>
          <p:cNvPr id="72" name="Group 71"/>
          <p:cNvGrpSpPr/>
          <p:nvPr/>
        </p:nvGrpSpPr>
        <p:grpSpPr>
          <a:xfrm>
            <a:off x="20678491" y="10928404"/>
            <a:ext cx="1101747" cy="1099604"/>
            <a:chOff x="492992" y="1720041"/>
            <a:chExt cx="838512" cy="836881"/>
          </a:xfrm>
        </p:grpSpPr>
        <p:sp>
          <p:nvSpPr>
            <p:cNvPr id="73" name="Oval 72"/>
            <p:cNvSpPr/>
            <p:nvPr/>
          </p:nvSpPr>
          <p:spPr>
            <a:xfrm>
              <a:off x="492992" y="1720041"/>
              <a:ext cx="838512" cy="836881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28575" cmpd="sng"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22613" y="1966723"/>
              <a:ext cx="624367" cy="371245"/>
            </a:xfrm>
            <a:prstGeom prst="rect">
              <a:avLst/>
            </a:prstGeom>
          </p:spPr>
        </p:pic>
      </p:grpSp>
      <p:sp>
        <p:nvSpPr>
          <p:cNvPr id="76" name="Rectangle 75"/>
          <p:cNvSpPr/>
          <p:nvPr/>
        </p:nvSpPr>
        <p:spPr>
          <a:xfrm>
            <a:off x="20374591" y="12274262"/>
            <a:ext cx="1726976" cy="1465400"/>
          </a:xfrm>
          <a:prstGeom prst="rect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7" name="Straight Arrow Connector 76"/>
          <p:cNvCxnSpPr>
            <a:stCxn id="81" idx="4"/>
            <a:endCxn id="66" idx="0"/>
          </p:cNvCxnSpPr>
          <p:nvPr/>
        </p:nvCxnSpPr>
        <p:spPr>
          <a:xfrm>
            <a:off x="21202388" y="9035410"/>
            <a:ext cx="20245" cy="42422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/>
          <p:nvPr/>
        </p:nvSpPr>
        <p:spPr>
          <a:xfrm>
            <a:off x="20648609" y="8086029"/>
            <a:ext cx="1107558" cy="949381"/>
          </a:xfrm>
          <a:prstGeom prst="ellipse">
            <a:avLst/>
          </a:prstGeom>
          <a:noFill/>
          <a:ln w="28575" cmpd="sng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Arrow Connector 89"/>
          <p:cNvCxnSpPr>
            <a:stCxn id="66" idx="2"/>
            <a:endCxn id="73" idx="0"/>
          </p:cNvCxnSpPr>
          <p:nvPr/>
        </p:nvCxnSpPr>
        <p:spPr>
          <a:xfrm>
            <a:off x="21222633" y="10571565"/>
            <a:ext cx="6732" cy="356839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48" idx="0"/>
            <a:endCxn id="73" idx="4"/>
          </p:cNvCxnSpPr>
          <p:nvPr/>
        </p:nvCxnSpPr>
        <p:spPr>
          <a:xfrm flipV="1">
            <a:off x="21222634" y="12028008"/>
            <a:ext cx="6731" cy="383741"/>
          </a:xfrm>
          <a:prstGeom prst="straightConnector1">
            <a:avLst/>
          </a:prstGeom>
          <a:ln w="28575" cmpd="sng">
            <a:solidFill>
              <a:schemeClr val="tx1"/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16582019" y="7939629"/>
            <a:ext cx="3946904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4500" dirty="0" smtClean="0"/>
              <a:t>cluster </a:t>
            </a:r>
          </a:p>
          <a:p>
            <a:pPr algn="ctr">
              <a:lnSpc>
                <a:spcPct val="80000"/>
              </a:lnSpc>
            </a:pPr>
            <a:r>
              <a:rPr lang="en-US" sz="4500" dirty="0" smtClean="0"/>
              <a:t>frequency</a:t>
            </a:r>
            <a:endParaRPr lang="en-US" sz="4500" dirty="0"/>
          </a:p>
        </p:txBody>
      </p:sp>
      <p:sp>
        <p:nvSpPr>
          <p:cNvPr id="98" name="TextBox 97"/>
          <p:cNvSpPr txBox="1"/>
          <p:nvPr/>
        </p:nvSpPr>
        <p:spPr>
          <a:xfrm>
            <a:off x="16117530" y="9396441"/>
            <a:ext cx="4806669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4500" dirty="0" smtClean="0"/>
              <a:t>assignment</a:t>
            </a:r>
          </a:p>
          <a:p>
            <a:pPr algn="ctr">
              <a:lnSpc>
                <a:spcPct val="80000"/>
              </a:lnSpc>
            </a:pPr>
            <a:r>
              <a:rPr lang="en-US" sz="4500" dirty="0" smtClean="0"/>
              <a:t>indicator</a:t>
            </a:r>
            <a:endParaRPr lang="en-US" sz="4500" dirty="0"/>
          </a:p>
        </p:txBody>
      </p:sp>
      <p:sp>
        <p:nvSpPr>
          <p:cNvPr id="99" name="TextBox 98"/>
          <p:cNvSpPr txBox="1"/>
          <p:nvPr/>
        </p:nvSpPr>
        <p:spPr>
          <a:xfrm>
            <a:off x="16209898" y="12415300"/>
            <a:ext cx="4806669" cy="12234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4500" dirty="0" smtClean="0"/>
              <a:t>cluster </a:t>
            </a:r>
          </a:p>
          <a:p>
            <a:pPr algn="ctr">
              <a:lnSpc>
                <a:spcPct val="80000"/>
              </a:lnSpc>
            </a:pPr>
            <a:r>
              <a:rPr lang="en-US" sz="4500" dirty="0" smtClean="0"/>
              <a:t>shape</a:t>
            </a:r>
            <a:endParaRPr lang="en-US" sz="4500" dirty="0"/>
          </a:p>
        </p:txBody>
      </p:sp>
      <p:sp>
        <p:nvSpPr>
          <p:cNvPr id="100" name="TextBox 99"/>
          <p:cNvSpPr txBox="1"/>
          <p:nvPr/>
        </p:nvSpPr>
        <p:spPr>
          <a:xfrm>
            <a:off x="16117530" y="11103658"/>
            <a:ext cx="4806669" cy="669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4500" dirty="0" smtClean="0"/>
              <a:t>observation</a:t>
            </a:r>
            <a:endParaRPr lang="en-US" sz="4500" dirty="0"/>
          </a:p>
        </p:txBody>
      </p:sp>
      <p:pic>
        <p:nvPicPr>
          <p:cNvPr id="101" name="Picture 10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974149" y="8366487"/>
            <a:ext cx="510433" cy="428105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2533173" y="7892752"/>
            <a:ext cx="3117589" cy="1422400"/>
          </a:xfrm>
          <a:prstGeom prst="rect">
            <a:avLst/>
          </a:prstGeom>
        </p:spPr>
      </p:pic>
      <p:pic>
        <p:nvPicPr>
          <p:cNvPr id="111" name="Picture 110" descr="wiki-Wkshp-KVsHeldout.eps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67292" y="35298490"/>
            <a:ext cx="4090045" cy="3307133"/>
          </a:xfrm>
          <a:prstGeom prst="rect">
            <a:avLst/>
          </a:prstGeom>
        </p:spPr>
      </p:pic>
      <p:pic>
        <p:nvPicPr>
          <p:cNvPr id="112" name="Picture 111" descr="wiki-Wkshp-Legend.eps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16" t="3900" r="3533" b="10593"/>
          <a:stretch/>
        </p:blipFill>
        <p:spPr>
          <a:xfrm>
            <a:off x="22249493" y="38689444"/>
            <a:ext cx="2498880" cy="1636042"/>
          </a:xfrm>
          <a:prstGeom prst="rect">
            <a:avLst/>
          </a:prstGeom>
        </p:spPr>
      </p:pic>
      <p:pic>
        <p:nvPicPr>
          <p:cNvPr id="113" name="Picture 112" descr="MergeIllustratedSimpler.eps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60600" y="35315062"/>
            <a:ext cx="3161395" cy="4753147"/>
          </a:xfrm>
          <a:prstGeom prst="rect">
            <a:avLst/>
          </a:prstGeom>
        </p:spPr>
      </p:pic>
      <p:sp>
        <p:nvSpPr>
          <p:cNvPr id="117" name="TextBox 116"/>
          <p:cNvSpPr txBox="1"/>
          <p:nvPr/>
        </p:nvSpPr>
        <p:spPr>
          <a:xfrm>
            <a:off x="1239601" y="203200"/>
            <a:ext cx="281793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chemeClr val="bg1">
                    <a:lumMod val="65000"/>
                  </a:schemeClr>
                </a:solidFill>
              </a:rPr>
              <a:t>Python code: </a:t>
            </a:r>
            <a:r>
              <a:rPr lang="en-US" sz="8000" dirty="0" err="1" smtClean="0">
                <a:solidFill>
                  <a:schemeClr val="bg1">
                    <a:lumMod val="65000"/>
                  </a:schemeClr>
                </a:solidFill>
              </a:rPr>
              <a:t>bitbucket.org</a:t>
            </a:r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8000" dirty="0" err="1" smtClean="0">
                <a:solidFill>
                  <a:schemeClr val="bg1">
                    <a:lumMod val="65000"/>
                  </a:schemeClr>
                </a:solidFill>
              </a:rPr>
              <a:t>michaelchughes</a:t>
            </a:r>
            <a:r>
              <a:rPr lang="en-US" sz="8000" b="1" dirty="0" smtClean="0">
                <a:solidFill>
                  <a:schemeClr val="bg1">
                    <a:lumMod val="65000"/>
                  </a:schemeClr>
                </a:solidFill>
              </a:rPr>
              <a:t>/</a:t>
            </a:r>
            <a:r>
              <a:rPr lang="en-US" sz="8800" b="1" dirty="0" err="1" smtClean="0">
                <a:solidFill>
                  <a:schemeClr val="accent3"/>
                </a:solidFill>
              </a:rPr>
              <a:t>bnpy</a:t>
            </a:r>
            <a:endParaRPr lang="en-US" sz="8000" b="1" dirty="0">
              <a:solidFill>
                <a:schemeClr val="accent3"/>
              </a:solidFill>
            </a:endParaRPr>
          </a:p>
        </p:txBody>
      </p:sp>
      <p:pic>
        <p:nvPicPr>
          <p:cNvPr id="121" name="Picture 120" descr="BerkSeg3M-Wkshp-KVsHeldout.eps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7553" y="36477291"/>
            <a:ext cx="4736415" cy="4129614"/>
          </a:xfrm>
          <a:prstGeom prst="rect">
            <a:avLst/>
          </a:prstGeom>
        </p:spPr>
      </p:pic>
      <p:pic>
        <p:nvPicPr>
          <p:cNvPr id="126" name="Picture 125" descr="101087.jp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601" y="37667798"/>
            <a:ext cx="1578610" cy="2365456"/>
          </a:xfrm>
          <a:prstGeom prst="rect">
            <a:avLst/>
          </a:prstGeom>
        </p:spPr>
      </p:pic>
      <p:pic>
        <p:nvPicPr>
          <p:cNvPr id="127" name="Picture 126" descr="175032.jp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9601" y="35210235"/>
            <a:ext cx="1578610" cy="2365456"/>
          </a:xfrm>
          <a:prstGeom prst="rect">
            <a:avLst/>
          </a:prstGeom>
        </p:spPr>
      </p:pic>
      <p:grpSp>
        <p:nvGrpSpPr>
          <p:cNvPr id="142" name="Group 141"/>
          <p:cNvGrpSpPr/>
          <p:nvPr/>
        </p:nvGrpSpPr>
        <p:grpSpPr>
          <a:xfrm>
            <a:off x="3610490" y="37665672"/>
            <a:ext cx="1783754" cy="2343502"/>
            <a:chOff x="3758627" y="38803728"/>
            <a:chExt cx="1783754" cy="2343502"/>
          </a:xfrm>
        </p:grpSpPr>
        <p:pic>
          <p:nvPicPr>
            <p:cNvPr id="124" name="Picture 123" descr="PatchIllustrations-SmoothIm.eps"/>
            <p:cNvPicPr>
              <a:picLocks noChangeAspect="1"/>
            </p:cNvPicPr>
            <p:nvPr/>
          </p:nvPicPr>
          <p:blipFill rotWithShape="1">
            <a:blip r:embed="rId1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532"/>
            <a:stretch/>
          </p:blipFill>
          <p:spPr>
            <a:xfrm>
              <a:off x="3758627" y="38803728"/>
              <a:ext cx="1781894" cy="2343502"/>
            </a:xfrm>
            <a:prstGeom prst="rect">
              <a:avLst/>
            </a:prstGeom>
          </p:spPr>
        </p:pic>
        <p:cxnSp>
          <p:nvCxnSpPr>
            <p:cNvPr id="129" name="Straight Connector 128"/>
            <p:cNvCxnSpPr/>
            <p:nvPr/>
          </p:nvCxnSpPr>
          <p:spPr>
            <a:xfrm>
              <a:off x="3771071" y="39215565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>
              <a:off x="3768923" y="39599970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>
              <a:off x="3768923" y="39992127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>
              <a:off x="3768923" y="40371319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>
              <a:off x="3764822" y="40766567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43" name="Group 142"/>
          <p:cNvGrpSpPr/>
          <p:nvPr/>
        </p:nvGrpSpPr>
        <p:grpSpPr>
          <a:xfrm>
            <a:off x="3591696" y="35183837"/>
            <a:ext cx="1790104" cy="2357353"/>
            <a:chOff x="3758627" y="35321542"/>
            <a:chExt cx="1790104" cy="2357353"/>
          </a:xfrm>
        </p:grpSpPr>
        <p:pic>
          <p:nvPicPr>
            <p:cNvPr id="122" name="Picture 121" descr="PatchIllustrations-SnakeIm.eps"/>
            <p:cNvPicPr>
              <a:picLocks noChangeAspect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79"/>
            <a:stretch/>
          </p:blipFill>
          <p:spPr>
            <a:xfrm>
              <a:off x="3758627" y="35321542"/>
              <a:ext cx="1781894" cy="2357353"/>
            </a:xfrm>
            <a:prstGeom prst="rect">
              <a:avLst/>
            </a:prstGeom>
          </p:spPr>
        </p:pic>
        <p:cxnSp>
          <p:nvCxnSpPr>
            <p:cNvPr id="137" name="Straight Connector 136"/>
            <p:cNvCxnSpPr/>
            <p:nvPr/>
          </p:nvCxnSpPr>
          <p:spPr>
            <a:xfrm>
              <a:off x="3777421" y="36521852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>
              <a:off x="3777421" y="36901044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3773320" y="37296292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>
              <a:off x="3777421" y="36131327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>
              <a:off x="3777421" y="35750327"/>
              <a:ext cx="1771310" cy="0"/>
            </a:xfrm>
            <a:prstGeom prst="lin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144" name="Rectangle 143"/>
          <p:cNvSpPr/>
          <p:nvPr/>
        </p:nvSpPr>
        <p:spPr>
          <a:xfrm>
            <a:off x="2432266" y="37852973"/>
            <a:ext cx="238131" cy="22224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/>
          <p:cNvSpPr/>
          <p:nvPr/>
        </p:nvSpPr>
        <p:spPr>
          <a:xfrm>
            <a:off x="2115574" y="35631865"/>
            <a:ext cx="238131" cy="222249"/>
          </a:xfrm>
          <a:prstGeom prst="rect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/>
          <p:cNvSpPr txBox="1"/>
          <p:nvPr/>
        </p:nvSpPr>
        <p:spPr>
          <a:xfrm>
            <a:off x="3600196" y="40024115"/>
            <a:ext cx="715173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rgbClr val="000000"/>
                </a:solidFill>
              </a:rPr>
              <a:t>learned patch samples 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  from top 4 HDP clusters</a:t>
            </a:r>
          </a:p>
          <a:p>
            <a:r>
              <a:rPr lang="en-US" sz="2400" dirty="0" smtClean="0">
                <a:solidFill>
                  <a:srgbClr val="000000"/>
                </a:solidFill>
              </a:rPr>
              <a:t>  ranked for each image,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smtClean="0">
                <a:solidFill>
                  <a:srgbClr val="000000"/>
                </a:solidFill>
              </a:rPr>
              <a:t>from shared set of K=200.</a:t>
            </a:r>
            <a:endParaRPr lang="en-US" sz="2400" dirty="0">
              <a:solidFill>
                <a:srgbClr val="000000"/>
              </a:solidFill>
            </a:endParaRPr>
          </a:p>
        </p:txBody>
      </p:sp>
      <p:sp>
        <p:nvSpPr>
          <p:cNvPr id="148" name="TextBox 147"/>
          <p:cNvSpPr txBox="1"/>
          <p:nvPr/>
        </p:nvSpPr>
        <p:spPr>
          <a:xfrm>
            <a:off x="1097453" y="40082101"/>
            <a:ext cx="2975264" cy="115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8x8 patches</a:t>
            </a:r>
            <a:endParaRPr lang="en-US" sz="2400" dirty="0" smtClean="0">
              <a:solidFill>
                <a:schemeClr val="bg1">
                  <a:lumMod val="50000"/>
                </a:schemeClr>
              </a:solidFill>
            </a:endParaRP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 from 400 images.</a:t>
            </a:r>
          </a:p>
          <a:p>
            <a:pPr>
              <a:lnSpc>
                <a:spcPct val="90000"/>
              </a:lnSpc>
            </a:pP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 N = 3 million.</a:t>
            </a:r>
          </a:p>
        </p:txBody>
      </p:sp>
      <p:pic>
        <p:nvPicPr>
          <p:cNvPr id="116" name="Picture 115" descr="BerkSeg3M-Wkshp-LegendCompact.eps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106" r="-1" b="11106"/>
          <a:stretch/>
        </p:blipFill>
        <p:spPr>
          <a:xfrm>
            <a:off x="9769313" y="38095302"/>
            <a:ext cx="2971566" cy="1287407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sp>
        <p:nvSpPr>
          <p:cNvPr id="150" name="TextBox 149"/>
          <p:cNvSpPr txBox="1"/>
          <p:nvPr/>
        </p:nvSpPr>
        <p:spPr>
          <a:xfrm>
            <a:off x="22124997" y="40415261"/>
            <a:ext cx="66698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Wikipedia articles.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D=7961.</a:t>
            </a:r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 </a:t>
            </a:r>
            <a:endParaRPr lang="en-US" sz="2800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16288437" y="40415261"/>
            <a:ext cx="55901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bg1">
                    <a:lumMod val="50000"/>
                  </a:schemeClr>
                </a:solidFill>
              </a:rPr>
              <a:t>Toy Bars.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D=1000. 10 true topics.</a:t>
            </a:r>
            <a:endParaRPr lang="en-US" sz="2800" b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52" name="Picture 151" descr="BarsK10-FinalTopics-MODM.eps"/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7839" y="38755311"/>
            <a:ext cx="4091368" cy="1634229"/>
          </a:xfrm>
          <a:prstGeom prst="rect">
            <a:avLst/>
          </a:prstGeom>
        </p:spPr>
      </p:pic>
      <p:pic>
        <p:nvPicPr>
          <p:cNvPr id="154" name="Picture 153" descr="BarsK10-FinalTopics-Gibbs.eps"/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51614" y="35267437"/>
            <a:ext cx="4091368" cy="3280049"/>
          </a:xfrm>
          <a:prstGeom prst="rect">
            <a:avLst/>
          </a:prstGeom>
        </p:spPr>
      </p:pic>
      <p:sp>
        <p:nvSpPr>
          <p:cNvPr id="155" name="TextBox 154"/>
          <p:cNvSpPr txBox="1"/>
          <p:nvPr/>
        </p:nvSpPr>
        <p:spPr>
          <a:xfrm>
            <a:off x="15147940" y="34416398"/>
            <a:ext cx="14094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223838" algn="ctr"/>
            <a:r>
              <a:rPr lang="en-US" sz="4800" b="1" dirty="0">
                <a:solidFill>
                  <a:srgbClr val="000000"/>
                </a:solidFill>
              </a:rPr>
              <a:t>M</a:t>
            </a:r>
            <a:r>
              <a:rPr lang="en-US" sz="4800" b="1" dirty="0" smtClean="0">
                <a:solidFill>
                  <a:srgbClr val="000000"/>
                </a:solidFill>
              </a:rPr>
              <a:t>erge/delete moves find compact set of clusters.</a:t>
            </a:r>
          </a:p>
        </p:txBody>
      </p:sp>
      <p:sp>
        <p:nvSpPr>
          <p:cNvPr id="156" name="TextBox 155"/>
          <p:cNvSpPr txBox="1"/>
          <p:nvPr/>
        </p:nvSpPr>
        <p:spPr>
          <a:xfrm>
            <a:off x="13880165" y="38689616"/>
            <a:ext cx="29715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rgbClr val="329F03"/>
                </a:solidFill>
              </a:rPr>
              <a:t>memoMD</a:t>
            </a:r>
            <a:endParaRPr lang="en-US" sz="3600" b="1" dirty="0" smtClean="0">
              <a:solidFill>
                <a:srgbClr val="329F03"/>
              </a:solidFill>
            </a:endParaRPr>
          </a:p>
          <a:p>
            <a:pPr algn="ctr"/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</a:rPr>
              <a:t>initial </a:t>
            </a:r>
            <a:r>
              <a:rPr lang="en-US" sz="3200" i="1" dirty="0" smtClean="0">
                <a:solidFill>
                  <a:schemeClr val="bg1">
                    <a:lumMod val="65000"/>
                  </a:schemeClr>
                </a:solidFill>
              </a:rPr>
              <a:t>K</a:t>
            </a:r>
            <a:r>
              <a:rPr lang="en-US" sz="3200" i="1" dirty="0">
                <a:solidFill>
                  <a:schemeClr val="bg1">
                    <a:lumMod val="65000"/>
                  </a:schemeClr>
                </a:solidFill>
              </a:rPr>
              <a:t>=100 </a:t>
            </a:r>
            <a:r>
              <a:rPr lang="en-US" sz="3200" dirty="0" smtClean="0">
                <a:sym typeface="Wingdings"/>
              </a:rPr>
              <a:t>final</a:t>
            </a:r>
            <a:r>
              <a:rPr lang="en-US" sz="3200" dirty="0" smtClean="0">
                <a:solidFill>
                  <a:schemeClr val="bg1">
                    <a:lumMod val="65000"/>
                  </a:schemeClr>
                </a:solidFill>
                <a:sym typeface="Wingdings"/>
              </a:rPr>
              <a:t> </a:t>
            </a:r>
            <a:r>
              <a:rPr lang="en-US" sz="3200" i="1" dirty="0" smtClean="0"/>
              <a:t>K=10</a:t>
            </a:r>
            <a:endParaRPr lang="en-US" sz="3200" i="1" dirty="0"/>
          </a:p>
        </p:txBody>
      </p:sp>
      <p:sp>
        <p:nvSpPr>
          <p:cNvPr id="157" name="TextBox 156"/>
          <p:cNvSpPr txBox="1"/>
          <p:nvPr/>
        </p:nvSpPr>
        <p:spPr>
          <a:xfrm>
            <a:off x="14242732" y="36247653"/>
            <a:ext cx="234447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accent4"/>
                </a:solidFill>
              </a:rPr>
              <a:t>Gibbs</a:t>
            </a:r>
          </a:p>
          <a:p>
            <a:pPr algn="ctr"/>
            <a:r>
              <a:rPr lang="en-US" sz="3200" dirty="0" smtClean="0"/>
              <a:t>final </a:t>
            </a:r>
            <a:r>
              <a:rPr lang="en-US" sz="3200" i="1" dirty="0" smtClean="0"/>
              <a:t>K=67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958901" y="25247275"/>
            <a:ext cx="11070707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7850" indent="-460375"/>
            <a:r>
              <a:rPr lang="en-US" sz="4800" b="1" dirty="0" err="1" smtClean="0"/>
              <a:t>Memoized</a:t>
            </a:r>
            <a:r>
              <a:rPr lang="en-US" sz="4800" dirty="0" smtClean="0"/>
              <a:t> </a:t>
            </a:r>
            <a:r>
              <a:rPr lang="en-US" sz="4800" b="1" dirty="0" err="1" smtClean="0"/>
              <a:t>variational</a:t>
            </a:r>
            <a:r>
              <a:rPr lang="en-US" sz="4800" dirty="0" smtClean="0"/>
              <a:t> </a:t>
            </a:r>
            <a:r>
              <a:rPr lang="en-US" sz="4800" b="1" dirty="0" smtClean="0"/>
              <a:t>algorithm.</a:t>
            </a:r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process huge data as small, fixed batches </a:t>
            </a:r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no pesky learning rates</a:t>
            </a:r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track exact sufficient statistics for entire dataset</a:t>
            </a:r>
          </a:p>
        </p:txBody>
      </p:sp>
      <p:pic>
        <p:nvPicPr>
          <p:cNvPr id="184" name="Picture 183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1239601" y="27827312"/>
            <a:ext cx="7195075" cy="5222562"/>
          </a:xfrm>
          <a:prstGeom prst="rect">
            <a:avLst/>
          </a:prstGeom>
        </p:spPr>
      </p:pic>
      <p:sp>
        <p:nvSpPr>
          <p:cNvPr id="185" name="Rectangle 184"/>
          <p:cNvSpPr/>
          <p:nvPr/>
        </p:nvSpPr>
        <p:spPr>
          <a:xfrm>
            <a:off x="8814850" y="30749792"/>
            <a:ext cx="498336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4000" i="1" dirty="0" smtClean="0"/>
              <a:t>incremental update </a:t>
            </a:r>
          </a:p>
        </p:txBody>
      </p:sp>
      <p:sp>
        <p:nvSpPr>
          <p:cNvPr id="187" name="TextBox 186"/>
          <p:cNvSpPr txBox="1"/>
          <p:nvPr/>
        </p:nvSpPr>
        <p:spPr>
          <a:xfrm>
            <a:off x="16117530" y="25247275"/>
            <a:ext cx="13611044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7850" indent="-460375"/>
            <a:r>
              <a:rPr lang="en-US" sz="4800" b="1" dirty="0" smtClean="0">
                <a:solidFill>
                  <a:srgbClr val="000000"/>
                </a:solidFill>
              </a:rPr>
              <a:t>Merge moves for simpler models, faster learning. </a:t>
            </a:r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Propose candidate model combining two clusters into one  </a:t>
            </a:r>
          </a:p>
          <a:p>
            <a:pPr marL="577850" indent="-460375">
              <a:buFont typeface="Arial"/>
              <a:buChar char="•"/>
            </a:pPr>
            <a:endParaRPr lang="en-US" sz="4000" dirty="0" smtClean="0"/>
          </a:p>
          <a:p>
            <a:pPr marL="577850" indent="-460375">
              <a:buFont typeface="Arial"/>
              <a:buChar char="•"/>
            </a:pPr>
            <a:endParaRPr lang="en-US" sz="4000" dirty="0"/>
          </a:p>
          <a:p>
            <a:pPr marL="577850" indent="-460375">
              <a:buFont typeface="Arial"/>
              <a:buChar char="•"/>
            </a:pPr>
            <a:endParaRPr lang="en-US" sz="4000" dirty="0" smtClean="0"/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Accept or reject proposal via whole-dataset objective</a:t>
            </a:r>
          </a:p>
          <a:p>
            <a:pPr marL="577850" indent="-460375">
              <a:buFont typeface="Arial"/>
              <a:buChar char="•"/>
            </a:pPr>
            <a:endParaRPr lang="en-US" sz="4000" dirty="0"/>
          </a:p>
          <a:p>
            <a:pPr marL="577850" indent="-460375">
              <a:buFont typeface="Arial"/>
              <a:buChar char="•"/>
            </a:pPr>
            <a:endParaRPr lang="en-US" sz="4000" dirty="0" smtClean="0"/>
          </a:p>
          <a:p>
            <a:pPr marL="577850" indent="-460375">
              <a:buFont typeface="Arial"/>
              <a:buChar char="•"/>
            </a:pPr>
            <a:r>
              <a:rPr lang="en-US" sz="4000" dirty="0" smtClean="0"/>
              <a:t>Construct candidate by simple addition rule</a:t>
            </a:r>
            <a:endParaRPr lang="en-US" sz="4000" i="1" dirty="0" smtClean="0"/>
          </a:p>
        </p:txBody>
      </p:sp>
      <p:pic>
        <p:nvPicPr>
          <p:cNvPr id="193" name="Picture 192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7247898" y="31058744"/>
            <a:ext cx="3972632" cy="1526673"/>
          </a:xfrm>
          <a:prstGeom prst="rect">
            <a:avLst/>
          </a:prstGeom>
        </p:spPr>
      </p:pic>
      <p:sp>
        <p:nvSpPr>
          <p:cNvPr id="194" name="Rectangle 193"/>
          <p:cNvSpPr/>
          <p:nvPr/>
        </p:nvSpPr>
        <p:spPr>
          <a:xfrm>
            <a:off x="21311240" y="30892910"/>
            <a:ext cx="9234831" cy="1606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>
              <a:lnSpc>
                <a:spcPct val="140000"/>
              </a:lnSpc>
            </a:pPr>
            <a:r>
              <a:rPr lang="en-US" sz="3600" i="1" dirty="0" smtClean="0">
                <a:solidFill>
                  <a:srgbClr val="000000"/>
                </a:solidFill>
              </a:rPr>
              <a:t>soft assignments</a:t>
            </a:r>
          </a:p>
          <a:p>
            <a:pPr marL="117475">
              <a:lnSpc>
                <a:spcPct val="140000"/>
              </a:lnSpc>
            </a:pPr>
            <a:r>
              <a:rPr lang="en-US" sz="3600" i="1" dirty="0" smtClean="0">
                <a:solidFill>
                  <a:srgbClr val="000000"/>
                </a:solidFill>
              </a:rPr>
              <a:t>statistics follow by </a:t>
            </a:r>
            <a:r>
              <a:rPr lang="en-US" sz="3600" b="1" i="1" dirty="0" err="1" smtClean="0">
                <a:solidFill>
                  <a:srgbClr val="000000"/>
                </a:solidFill>
              </a:rPr>
              <a:t>additivity</a:t>
            </a:r>
            <a:endParaRPr lang="en-US" sz="3600" i="1" dirty="0">
              <a:solidFill>
                <a:srgbClr val="000000"/>
              </a:solidFill>
            </a:endParaRPr>
          </a:p>
        </p:txBody>
      </p:sp>
      <p:sp>
        <p:nvSpPr>
          <p:cNvPr id="195" name="Rectangle 194"/>
          <p:cNvSpPr/>
          <p:nvPr/>
        </p:nvSpPr>
        <p:spPr>
          <a:xfrm>
            <a:off x="26506591" y="26970328"/>
            <a:ext cx="2493219" cy="10977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80000"/>
              </a:lnSpc>
            </a:pPr>
            <a:r>
              <a:rPr lang="en-US" sz="4000" i="1" dirty="0" smtClean="0">
                <a:solidFill>
                  <a:srgbClr val="000000"/>
                </a:solidFill>
              </a:rPr>
              <a:t>works with</a:t>
            </a:r>
          </a:p>
          <a:p>
            <a:pPr>
              <a:lnSpc>
                <a:spcPct val="80000"/>
              </a:lnSpc>
            </a:pPr>
            <a:r>
              <a:rPr lang="en-US" sz="4000" i="1" dirty="0" smtClean="0">
                <a:solidFill>
                  <a:srgbClr val="000000"/>
                </a:solidFill>
              </a:rPr>
              <a:t> all models!</a:t>
            </a:r>
            <a:endParaRPr lang="en-US" sz="4000" dirty="0">
              <a:solidFill>
                <a:srgbClr val="000000"/>
              </a:solidFill>
            </a:endParaRPr>
          </a:p>
        </p:txBody>
      </p:sp>
      <p:sp>
        <p:nvSpPr>
          <p:cNvPr id="196" name="TextBox 195"/>
          <p:cNvSpPr txBox="1"/>
          <p:nvPr/>
        </p:nvSpPr>
        <p:spPr>
          <a:xfrm>
            <a:off x="15827250" y="32554481"/>
            <a:ext cx="13611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7850" indent="-460375" algn="r"/>
            <a:r>
              <a:rPr lang="en-US" sz="3600" dirty="0" smtClean="0">
                <a:solidFill>
                  <a:schemeClr val="bg1">
                    <a:lumMod val="50000"/>
                  </a:schemeClr>
                </a:solidFill>
              </a:rPr>
              <a:t>* Birth and delete moves also possible</a:t>
            </a:r>
            <a:endParaRPr lang="en-US" sz="2800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97" name="Picture 196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7503984" y="28886031"/>
            <a:ext cx="5183694" cy="1252726"/>
          </a:xfrm>
          <a:prstGeom prst="rect">
            <a:avLst/>
          </a:prstGeom>
        </p:spPr>
      </p:pic>
      <p:pic>
        <p:nvPicPr>
          <p:cNvPr id="203" name="Picture 202" descr="Pi_DPplain.eps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9658" y="16587703"/>
            <a:ext cx="776405" cy="776405"/>
          </a:xfrm>
          <a:prstGeom prst="rect">
            <a:avLst/>
          </a:prstGeom>
        </p:spPr>
      </p:pic>
      <p:pic>
        <p:nvPicPr>
          <p:cNvPr id="204" name="Picture 203" descr="Z_mixtures.eps"/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8609" y="16508054"/>
            <a:ext cx="2719044" cy="1128234"/>
          </a:xfrm>
          <a:prstGeom prst="rect">
            <a:avLst/>
          </a:prstGeom>
        </p:spPr>
      </p:pic>
      <p:pic>
        <p:nvPicPr>
          <p:cNvPr id="205" name="Picture 204" descr="Pi_HDP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709" y="18845907"/>
            <a:ext cx="2542727" cy="1366716"/>
          </a:xfrm>
          <a:prstGeom prst="rect">
            <a:avLst/>
          </a:prstGeom>
        </p:spPr>
      </p:pic>
      <p:pic>
        <p:nvPicPr>
          <p:cNvPr id="206" name="Picture 205" descr="Z_admixtures.eps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2044" y="18825297"/>
            <a:ext cx="3771672" cy="1360667"/>
          </a:xfrm>
          <a:prstGeom prst="rect">
            <a:avLst/>
          </a:prstGeom>
        </p:spPr>
      </p:pic>
      <p:pic>
        <p:nvPicPr>
          <p:cNvPr id="208" name="Picture 207" descr="Z_trees.eps"/>
          <p:cNvPicPr>
            <a:picLocks noChangeAspect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4413" y="18339769"/>
            <a:ext cx="2929000" cy="1870421"/>
          </a:xfrm>
          <a:prstGeom prst="rect">
            <a:avLst/>
          </a:prstGeom>
        </p:spPr>
      </p:pic>
      <p:pic>
        <p:nvPicPr>
          <p:cNvPr id="209" name="Picture 208" descr="Pi_chainDP.eps"/>
          <p:cNvPicPr>
            <a:picLocks noChangeAspect="1"/>
          </p:cNvPicPr>
          <p:nvPr/>
        </p:nvPicPr>
        <p:blipFill>
          <a:blip r:embed="rId3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4184" y="21361189"/>
            <a:ext cx="2475006" cy="1330316"/>
          </a:xfrm>
          <a:prstGeom prst="rect">
            <a:avLst/>
          </a:prstGeom>
        </p:spPr>
      </p:pic>
      <p:pic>
        <p:nvPicPr>
          <p:cNvPr id="210" name="Picture 209" descr="Z_admixtures.eps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858" y="21342867"/>
            <a:ext cx="3792271" cy="1368098"/>
          </a:xfrm>
          <a:prstGeom prst="rect">
            <a:avLst/>
          </a:prstGeom>
        </p:spPr>
      </p:pic>
      <p:pic>
        <p:nvPicPr>
          <p:cNvPr id="212" name="Picture 211" descr="Z_sequences.eps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4499" y="16598407"/>
            <a:ext cx="3672959" cy="1187723"/>
          </a:xfrm>
          <a:prstGeom prst="rect">
            <a:avLst/>
          </a:prstGeom>
        </p:spPr>
      </p:pic>
      <p:sp>
        <p:nvSpPr>
          <p:cNvPr id="214" name="Rounded Rectangle 213"/>
          <p:cNvSpPr/>
          <p:nvPr/>
        </p:nvSpPr>
        <p:spPr>
          <a:xfrm rot="5400000">
            <a:off x="4824666" y="12936587"/>
            <a:ext cx="1898176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Rounded Rectangle 214"/>
          <p:cNvSpPr/>
          <p:nvPr/>
        </p:nvSpPr>
        <p:spPr>
          <a:xfrm rot="5400000">
            <a:off x="4802929" y="15306513"/>
            <a:ext cx="1987301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Rounded Rectangle 215"/>
          <p:cNvSpPr/>
          <p:nvPr/>
        </p:nvSpPr>
        <p:spPr>
          <a:xfrm rot="5400000">
            <a:off x="4811705" y="17855127"/>
            <a:ext cx="1987301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TextBox 216"/>
          <p:cNvSpPr txBox="1"/>
          <p:nvPr/>
        </p:nvSpPr>
        <p:spPr>
          <a:xfrm>
            <a:off x="2317367" y="15926372"/>
            <a:ext cx="333788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accent1"/>
                </a:solidFill>
              </a:rPr>
              <a:t>Mixture Model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2244961" y="18243773"/>
            <a:ext cx="44549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accent1"/>
                </a:solidFill>
              </a:rPr>
              <a:t>Topic Model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219" name="TextBox 218"/>
          <p:cNvSpPr txBox="1"/>
          <p:nvPr/>
        </p:nvSpPr>
        <p:spPr>
          <a:xfrm>
            <a:off x="1720158" y="20767651"/>
            <a:ext cx="44549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chemeClr val="accent1"/>
                </a:solidFill>
              </a:rPr>
              <a:t>“Topics over Time”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220" name="Rounded Rectangle 219"/>
          <p:cNvSpPr/>
          <p:nvPr/>
        </p:nvSpPr>
        <p:spPr>
          <a:xfrm rot="5400000">
            <a:off x="14030849" y="12971128"/>
            <a:ext cx="1987301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TextBox 220"/>
          <p:cNvSpPr txBox="1"/>
          <p:nvPr/>
        </p:nvSpPr>
        <p:spPr>
          <a:xfrm>
            <a:off x="11385843" y="15836500"/>
            <a:ext cx="44549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chemeClr val="accent1"/>
                </a:solidFill>
              </a:rPr>
              <a:t>Hidden Markov Model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222" name="Rounded Rectangle 221"/>
          <p:cNvSpPr/>
          <p:nvPr/>
        </p:nvSpPr>
        <p:spPr>
          <a:xfrm rot="5400000">
            <a:off x="14046835" y="15322503"/>
            <a:ext cx="1955327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TextBox 222"/>
          <p:cNvSpPr txBox="1"/>
          <p:nvPr/>
        </p:nvSpPr>
        <p:spPr>
          <a:xfrm>
            <a:off x="11161418" y="18276763"/>
            <a:ext cx="44549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chemeClr val="accent1"/>
                </a:solidFill>
              </a:rPr>
              <a:t>Hidden Markov Tree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pic>
        <p:nvPicPr>
          <p:cNvPr id="229" name="Picture 228" descr="Pi_DPplain.eps"/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9139" y="16805851"/>
            <a:ext cx="695030" cy="695030"/>
          </a:xfrm>
          <a:prstGeom prst="rect">
            <a:avLst/>
          </a:prstGeom>
        </p:spPr>
      </p:pic>
      <p:sp>
        <p:nvSpPr>
          <p:cNvPr id="231" name="Rounded Rectangle 230"/>
          <p:cNvSpPr/>
          <p:nvPr/>
        </p:nvSpPr>
        <p:spPr>
          <a:xfrm rot="5400000">
            <a:off x="23337280" y="12966169"/>
            <a:ext cx="1987301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TextBox 231"/>
          <p:cNvSpPr txBox="1"/>
          <p:nvPr/>
        </p:nvSpPr>
        <p:spPr>
          <a:xfrm>
            <a:off x="20496905" y="15880861"/>
            <a:ext cx="739118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1" i="1" dirty="0" smtClean="0">
                <a:solidFill>
                  <a:schemeClr val="accent1"/>
                </a:solidFill>
              </a:rPr>
              <a:t>Infinite Relational Model </a:t>
            </a:r>
            <a:r>
              <a:rPr lang="en-US" sz="2500" i="1" dirty="0" smtClean="0">
                <a:solidFill>
                  <a:schemeClr val="accent1"/>
                </a:solidFill>
              </a:rPr>
              <a:t>(Kemp et al. </a:t>
            </a:r>
            <a:r>
              <a:rPr lang="en-US" sz="2500" i="1" dirty="0">
                <a:solidFill>
                  <a:schemeClr val="accent1"/>
                </a:solidFill>
              </a:rPr>
              <a:t>‘</a:t>
            </a:r>
            <a:r>
              <a:rPr lang="en-US" sz="2500" i="1" dirty="0" smtClean="0">
                <a:solidFill>
                  <a:schemeClr val="accent1"/>
                </a:solidFill>
              </a:rPr>
              <a:t>06</a:t>
            </a:r>
            <a:r>
              <a:rPr lang="en-US" sz="2800" i="1" dirty="0" smtClean="0">
                <a:solidFill>
                  <a:schemeClr val="accent1"/>
                </a:solidFill>
              </a:rPr>
              <a:t>)</a:t>
            </a:r>
            <a:endParaRPr lang="en-US" sz="2800" i="1" dirty="0">
              <a:solidFill>
                <a:schemeClr val="accent1"/>
              </a:solidFill>
            </a:endParaRPr>
          </a:p>
        </p:txBody>
      </p:sp>
      <p:pic>
        <p:nvPicPr>
          <p:cNvPr id="243" name="Picture 242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4060528" y="19818169"/>
            <a:ext cx="411892" cy="210735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259" name="Rounded Rectangle 258"/>
          <p:cNvSpPr/>
          <p:nvPr/>
        </p:nvSpPr>
        <p:spPr>
          <a:xfrm rot="5400000">
            <a:off x="23449411" y="15333210"/>
            <a:ext cx="1875716" cy="7927912"/>
          </a:xfrm>
          <a:prstGeom prst="roundRect">
            <a:avLst/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0" name="Picture 269"/>
          <p:cNvPicPr>
            <a:picLocks noChangeAspect="1"/>
          </p:cNvPicPr>
          <p:nvPr/>
        </p:nvPicPr>
        <p:blipFill>
          <a:blip r:embed="rId33"/>
          <a:stretch>
            <a:fillRect/>
          </a:stretch>
        </p:blipFill>
        <p:spPr>
          <a:xfrm>
            <a:off x="20534125" y="18871961"/>
            <a:ext cx="2458265" cy="1260448"/>
          </a:xfrm>
          <a:prstGeom prst="rect">
            <a:avLst/>
          </a:prstGeom>
        </p:spPr>
      </p:pic>
      <p:sp>
        <p:nvSpPr>
          <p:cNvPr id="272" name="TextBox 271"/>
          <p:cNvSpPr txBox="1"/>
          <p:nvPr/>
        </p:nvSpPr>
        <p:spPr>
          <a:xfrm>
            <a:off x="20638996" y="18286736"/>
            <a:ext cx="69107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accent1"/>
                </a:solidFill>
              </a:rPr>
              <a:t>Nested DP </a:t>
            </a:r>
            <a:r>
              <a:rPr lang="en-US" sz="2500" i="1" dirty="0" smtClean="0">
                <a:solidFill>
                  <a:schemeClr val="accent1"/>
                </a:solidFill>
              </a:rPr>
              <a:t>(Rodriguez et al. ‘08)</a:t>
            </a:r>
            <a:endParaRPr lang="en-US" sz="2500" i="1" dirty="0">
              <a:solidFill>
                <a:schemeClr val="accent1"/>
              </a:solidFill>
            </a:endParaRPr>
          </a:p>
        </p:txBody>
      </p:sp>
      <p:pic>
        <p:nvPicPr>
          <p:cNvPr id="274" name="Picture 273"/>
          <p:cNvPicPr>
            <a:picLocks noChangeAspect="1"/>
          </p:cNvPicPr>
          <p:nvPr/>
        </p:nvPicPr>
        <p:blipFill>
          <a:blip r:embed="rId34"/>
          <a:stretch>
            <a:fillRect/>
          </a:stretch>
        </p:blipFill>
        <p:spPr>
          <a:xfrm>
            <a:off x="24881901" y="16509431"/>
            <a:ext cx="2925484" cy="1211473"/>
          </a:xfrm>
          <a:prstGeom prst="rect">
            <a:avLst/>
          </a:prstGeom>
        </p:spPr>
      </p:pic>
      <p:pic>
        <p:nvPicPr>
          <p:cNvPr id="275" name="Picture 274"/>
          <p:cNvPicPr>
            <a:picLocks noChangeAspect="1"/>
          </p:cNvPicPr>
          <p:nvPr/>
        </p:nvPicPr>
        <p:blipFill>
          <a:blip r:embed="rId35"/>
          <a:stretch>
            <a:fillRect/>
          </a:stretch>
        </p:blipFill>
        <p:spPr>
          <a:xfrm>
            <a:off x="22019295" y="16805851"/>
            <a:ext cx="2191283" cy="909246"/>
          </a:xfrm>
          <a:prstGeom prst="rect">
            <a:avLst/>
          </a:prstGeom>
        </p:spPr>
      </p:pic>
      <p:sp>
        <p:nvSpPr>
          <p:cNvPr id="276" name="Rounded Rectangle 275"/>
          <p:cNvSpPr/>
          <p:nvPr/>
        </p:nvSpPr>
        <p:spPr>
          <a:xfrm rot="5400000">
            <a:off x="22674446" y="18238084"/>
            <a:ext cx="3350330" cy="7950041"/>
          </a:xfrm>
          <a:prstGeom prst="roundRect">
            <a:avLst/>
          </a:prstGeom>
          <a:noFill/>
          <a:ln w="38100" cmpd="sng">
            <a:solidFill>
              <a:schemeClr val="accent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TextBox 276"/>
          <p:cNvSpPr txBox="1"/>
          <p:nvPr/>
        </p:nvSpPr>
        <p:spPr>
          <a:xfrm>
            <a:off x="20534125" y="20551438"/>
            <a:ext cx="691070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accent1"/>
                </a:solidFill>
              </a:rPr>
              <a:t>HMM with DP mixture emissions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pic>
        <p:nvPicPr>
          <p:cNvPr id="279" name="Picture 278"/>
          <p:cNvPicPr>
            <a:picLocks noChangeAspect="1"/>
          </p:cNvPicPr>
          <p:nvPr/>
        </p:nvPicPr>
        <p:blipFill rotWithShape="1">
          <a:blip r:embed="rId33"/>
          <a:srcRect t="52819"/>
          <a:stretch/>
        </p:blipFill>
        <p:spPr>
          <a:xfrm>
            <a:off x="20572877" y="22775542"/>
            <a:ext cx="2983248" cy="721703"/>
          </a:xfrm>
          <a:prstGeom prst="rect">
            <a:avLst/>
          </a:prstGeom>
        </p:spPr>
      </p:pic>
      <p:pic>
        <p:nvPicPr>
          <p:cNvPr id="284" name="Picture 283" descr="Z_sequences.eps"/>
          <p:cNvPicPr>
            <a:picLocks noChangeAspect="1"/>
          </p:cNvPicPr>
          <p:nvPr/>
        </p:nvPicPr>
        <p:blipFill>
          <a:blip r:embed="rId3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37554" y="21111302"/>
            <a:ext cx="3672959" cy="1187723"/>
          </a:xfrm>
          <a:prstGeom prst="rect">
            <a:avLst/>
          </a:prstGeom>
        </p:spPr>
      </p:pic>
      <p:pic>
        <p:nvPicPr>
          <p:cNvPr id="285" name="Picture 284"/>
          <p:cNvPicPr>
            <a:picLocks noChangeAspect="1"/>
          </p:cNvPicPr>
          <p:nvPr/>
        </p:nvPicPr>
        <p:blipFill>
          <a:blip r:embed="rId36"/>
          <a:stretch>
            <a:fillRect/>
          </a:stretch>
        </p:blipFill>
        <p:spPr>
          <a:xfrm>
            <a:off x="24255696" y="22535206"/>
            <a:ext cx="3767448" cy="1224157"/>
          </a:xfrm>
          <a:prstGeom prst="rect">
            <a:avLst/>
          </a:prstGeom>
        </p:spPr>
      </p:pic>
      <p:pic>
        <p:nvPicPr>
          <p:cNvPr id="300" name="Picture 299"/>
          <p:cNvPicPr>
            <a:picLocks noChangeAspect="1"/>
          </p:cNvPicPr>
          <p:nvPr/>
        </p:nvPicPr>
        <p:blipFill>
          <a:blip r:embed="rId37"/>
          <a:stretch>
            <a:fillRect/>
          </a:stretch>
        </p:blipFill>
        <p:spPr>
          <a:xfrm>
            <a:off x="24808770" y="23492693"/>
            <a:ext cx="1037442" cy="225838"/>
          </a:xfrm>
          <a:prstGeom prst="rect">
            <a:avLst/>
          </a:prstGeom>
        </p:spPr>
      </p:pic>
      <p:sp>
        <p:nvSpPr>
          <p:cNvPr id="302" name="TextBox 301"/>
          <p:cNvSpPr txBox="1"/>
          <p:nvPr/>
        </p:nvSpPr>
        <p:spPr>
          <a:xfrm>
            <a:off x="4663088" y="16333165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3" name="TextBox 302"/>
          <p:cNvSpPr txBox="1"/>
          <p:nvPr/>
        </p:nvSpPr>
        <p:spPr>
          <a:xfrm>
            <a:off x="4662662" y="18760060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4" name="TextBox 303"/>
          <p:cNvSpPr txBox="1"/>
          <p:nvPr/>
        </p:nvSpPr>
        <p:spPr>
          <a:xfrm>
            <a:off x="4609190" y="21314533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5" name="TextBox 304"/>
          <p:cNvSpPr txBox="1"/>
          <p:nvPr/>
        </p:nvSpPr>
        <p:spPr>
          <a:xfrm>
            <a:off x="14053401" y="16439592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14134681" y="18751088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7" name="TextBox 306"/>
          <p:cNvSpPr txBox="1"/>
          <p:nvPr/>
        </p:nvSpPr>
        <p:spPr>
          <a:xfrm>
            <a:off x="23932402" y="16560496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21092850" y="16568012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09" name="TextBox 308"/>
          <p:cNvSpPr txBox="1"/>
          <p:nvPr/>
        </p:nvSpPr>
        <p:spPr>
          <a:xfrm>
            <a:off x="22724017" y="18814291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10" name="TextBox 309"/>
          <p:cNvSpPr txBox="1"/>
          <p:nvPr/>
        </p:nvSpPr>
        <p:spPr>
          <a:xfrm>
            <a:off x="23268771" y="22417317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sp>
        <p:nvSpPr>
          <p:cNvPr id="311" name="TextBox 310"/>
          <p:cNvSpPr txBox="1"/>
          <p:nvPr/>
        </p:nvSpPr>
        <p:spPr>
          <a:xfrm>
            <a:off x="23296485" y="20955384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chemeClr val="accent1"/>
                </a:solidFill>
              </a:rPr>
              <a:t>+</a:t>
            </a:r>
            <a:endParaRPr lang="en-US" sz="6000" dirty="0">
              <a:solidFill>
                <a:schemeClr val="accent1"/>
              </a:solidFill>
            </a:endParaRPr>
          </a:p>
        </p:txBody>
      </p:sp>
      <p:pic>
        <p:nvPicPr>
          <p:cNvPr id="312" name="Picture 311"/>
          <p:cNvPicPr>
            <a:picLocks noChangeAspect="1"/>
          </p:cNvPicPr>
          <p:nvPr/>
        </p:nvPicPr>
        <p:blipFill>
          <a:blip r:embed="rId38"/>
          <a:stretch>
            <a:fillRect/>
          </a:stretch>
        </p:blipFill>
        <p:spPr>
          <a:xfrm>
            <a:off x="26023064" y="9765897"/>
            <a:ext cx="2689641" cy="505972"/>
          </a:xfrm>
          <a:prstGeom prst="rect">
            <a:avLst/>
          </a:prstGeom>
        </p:spPr>
      </p:pic>
      <p:pic>
        <p:nvPicPr>
          <p:cNvPr id="313" name="Picture 312"/>
          <p:cNvPicPr>
            <a:picLocks noChangeAspect="1"/>
          </p:cNvPicPr>
          <p:nvPr/>
        </p:nvPicPr>
        <p:blipFill>
          <a:blip r:embed="rId39"/>
          <a:stretch>
            <a:fillRect/>
          </a:stretch>
        </p:blipFill>
        <p:spPr>
          <a:xfrm>
            <a:off x="26060600" y="10433727"/>
            <a:ext cx="2396235" cy="591476"/>
          </a:xfrm>
          <a:prstGeom prst="rect">
            <a:avLst/>
          </a:prstGeom>
        </p:spPr>
      </p:pic>
      <p:sp>
        <p:nvSpPr>
          <p:cNvPr id="315" name="Rounded Rectangle 314"/>
          <p:cNvSpPr/>
          <p:nvPr/>
        </p:nvSpPr>
        <p:spPr>
          <a:xfrm rot="5400000">
            <a:off x="13707436" y="18158744"/>
            <a:ext cx="2634127" cy="792791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 cmpd="sng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TextBox 315"/>
          <p:cNvSpPr txBox="1"/>
          <p:nvPr/>
        </p:nvSpPr>
        <p:spPr>
          <a:xfrm>
            <a:off x="11360443" y="20773003"/>
            <a:ext cx="68379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i="1" dirty="0" smtClean="0">
                <a:solidFill>
                  <a:schemeClr val="accent1"/>
                </a:solidFill>
              </a:rPr>
              <a:t>General model composition</a:t>
            </a:r>
            <a:endParaRPr lang="en-US" sz="3600" b="1" i="1" dirty="0">
              <a:solidFill>
                <a:schemeClr val="accent1"/>
              </a:solidFill>
            </a:endParaRPr>
          </a:p>
        </p:txBody>
      </p:sp>
      <p:sp>
        <p:nvSpPr>
          <p:cNvPr id="317" name="Rounded Rectangle 316"/>
          <p:cNvSpPr/>
          <p:nvPr/>
        </p:nvSpPr>
        <p:spPr>
          <a:xfrm>
            <a:off x="11208043" y="21525475"/>
            <a:ext cx="1981930" cy="1589245"/>
          </a:xfrm>
          <a:prstGeom prst="roundRect">
            <a:avLst/>
          </a:prstGeom>
          <a:ln>
            <a:solidFill>
              <a:schemeClr val="accent1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TextBox 317"/>
          <p:cNvSpPr txBox="1"/>
          <p:nvPr/>
        </p:nvSpPr>
        <p:spPr>
          <a:xfrm>
            <a:off x="12902474" y="21764416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1D86CD"/>
                </a:solidFill>
              </a:rPr>
              <a:t>+</a:t>
            </a:r>
            <a:endParaRPr lang="en-US" sz="6000" dirty="0">
              <a:solidFill>
                <a:srgbClr val="1D86CD"/>
              </a:solidFill>
            </a:endParaRPr>
          </a:p>
        </p:txBody>
      </p:sp>
      <p:sp>
        <p:nvSpPr>
          <p:cNvPr id="319" name="Rounded Rectangle 318"/>
          <p:cNvSpPr/>
          <p:nvPr/>
        </p:nvSpPr>
        <p:spPr>
          <a:xfrm>
            <a:off x="13933927" y="21574417"/>
            <a:ext cx="2102748" cy="1589245"/>
          </a:xfrm>
          <a:prstGeom prst="roundRect">
            <a:avLst/>
          </a:prstGeom>
          <a:ln>
            <a:solidFill>
              <a:schemeClr val="accent1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TextBox 319"/>
          <p:cNvSpPr txBox="1"/>
          <p:nvPr/>
        </p:nvSpPr>
        <p:spPr>
          <a:xfrm>
            <a:off x="15794136" y="21764416"/>
            <a:ext cx="1214067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000" dirty="0" smtClean="0">
                <a:solidFill>
                  <a:srgbClr val="1D86CD"/>
                </a:solidFill>
              </a:rPr>
              <a:t>+</a:t>
            </a:r>
            <a:endParaRPr lang="en-US" sz="6000" dirty="0">
              <a:solidFill>
                <a:srgbClr val="1D86CD"/>
              </a:solidFill>
            </a:endParaRPr>
          </a:p>
        </p:txBody>
      </p:sp>
      <p:sp>
        <p:nvSpPr>
          <p:cNvPr id="321" name="Rounded Rectangle 320"/>
          <p:cNvSpPr/>
          <p:nvPr/>
        </p:nvSpPr>
        <p:spPr>
          <a:xfrm>
            <a:off x="16748851" y="21615635"/>
            <a:ext cx="1958555" cy="1589245"/>
          </a:xfrm>
          <a:prstGeom prst="roundRect">
            <a:avLst/>
          </a:prstGeom>
          <a:ln>
            <a:solidFill>
              <a:schemeClr val="accent1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2" name="Picture 321"/>
          <p:cNvPicPr>
            <a:picLocks noChangeAspect="1"/>
          </p:cNvPicPr>
          <p:nvPr/>
        </p:nvPicPr>
        <p:blipFill>
          <a:blip r:embed="rId40"/>
          <a:stretch>
            <a:fillRect/>
          </a:stretch>
        </p:blipFill>
        <p:spPr>
          <a:xfrm>
            <a:off x="12029608" y="21743789"/>
            <a:ext cx="400851" cy="320681"/>
          </a:xfrm>
          <a:prstGeom prst="rect">
            <a:avLst/>
          </a:prstGeom>
        </p:spPr>
      </p:pic>
      <p:pic>
        <p:nvPicPr>
          <p:cNvPr id="323" name="Picture 322"/>
          <p:cNvPicPr>
            <a:picLocks noChangeAspect="1"/>
          </p:cNvPicPr>
          <p:nvPr/>
        </p:nvPicPr>
        <p:blipFill>
          <a:blip r:embed="rId41"/>
          <a:stretch>
            <a:fillRect/>
          </a:stretch>
        </p:blipFill>
        <p:spPr>
          <a:xfrm>
            <a:off x="14797021" y="21757970"/>
            <a:ext cx="350919" cy="350919"/>
          </a:xfrm>
          <a:prstGeom prst="rect">
            <a:avLst/>
          </a:prstGeom>
        </p:spPr>
      </p:pic>
      <p:sp>
        <p:nvSpPr>
          <p:cNvPr id="324" name="TextBox 323"/>
          <p:cNvSpPr txBox="1"/>
          <p:nvPr/>
        </p:nvSpPr>
        <p:spPr>
          <a:xfrm>
            <a:off x="11129256" y="22199923"/>
            <a:ext cx="2089753" cy="806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dependency</a:t>
            </a:r>
          </a:p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 graph</a:t>
            </a:r>
            <a:endParaRPr lang="en-US" sz="3200" i="1" dirty="0">
              <a:solidFill>
                <a:srgbClr val="1D86CD"/>
              </a:solidFill>
            </a:endParaRPr>
          </a:p>
        </p:txBody>
      </p:sp>
      <p:sp>
        <p:nvSpPr>
          <p:cNvPr id="325" name="TextBox 324"/>
          <p:cNvSpPr txBox="1"/>
          <p:nvPr/>
        </p:nvSpPr>
        <p:spPr>
          <a:xfrm>
            <a:off x="13931588" y="22197676"/>
            <a:ext cx="2089753" cy="8063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dependency</a:t>
            </a:r>
          </a:p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 graph</a:t>
            </a:r>
            <a:endParaRPr lang="en-US" sz="3200" i="1" dirty="0">
              <a:solidFill>
                <a:srgbClr val="1D86CD"/>
              </a:solidFill>
            </a:endParaRPr>
          </a:p>
        </p:txBody>
      </p:sp>
      <p:sp>
        <p:nvSpPr>
          <p:cNvPr id="326" name="TextBox 325"/>
          <p:cNvSpPr txBox="1"/>
          <p:nvPr/>
        </p:nvSpPr>
        <p:spPr>
          <a:xfrm>
            <a:off x="16678917" y="22026347"/>
            <a:ext cx="2089753" cy="1151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data</a:t>
            </a:r>
          </a:p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generation</a:t>
            </a:r>
          </a:p>
          <a:p>
            <a:pPr algn="ctr">
              <a:lnSpc>
                <a:spcPct val="70000"/>
              </a:lnSpc>
            </a:pPr>
            <a:r>
              <a:rPr lang="en-US" sz="3200" i="1" dirty="0" smtClean="0">
                <a:solidFill>
                  <a:srgbClr val="1D86CD"/>
                </a:solidFill>
              </a:rPr>
              <a:t>model</a:t>
            </a:r>
          </a:p>
        </p:txBody>
      </p:sp>
      <p:pic>
        <p:nvPicPr>
          <p:cNvPr id="327" name="Picture 326"/>
          <p:cNvPicPr>
            <a:picLocks noChangeAspect="1"/>
          </p:cNvPicPr>
          <p:nvPr/>
        </p:nvPicPr>
        <p:blipFill>
          <a:blip r:embed="rId42"/>
          <a:stretch>
            <a:fillRect/>
          </a:stretch>
        </p:blipFill>
        <p:spPr>
          <a:xfrm>
            <a:off x="17241160" y="21757970"/>
            <a:ext cx="241300" cy="215900"/>
          </a:xfrm>
          <a:prstGeom prst="rect">
            <a:avLst/>
          </a:prstGeom>
        </p:spPr>
      </p:pic>
      <p:pic>
        <p:nvPicPr>
          <p:cNvPr id="328" name="Picture 327"/>
          <p:cNvPicPr>
            <a:picLocks noChangeAspect="1"/>
          </p:cNvPicPr>
          <p:nvPr/>
        </p:nvPicPr>
        <p:blipFill>
          <a:blip r:embed="rId43"/>
          <a:stretch>
            <a:fillRect/>
          </a:stretch>
        </p:blipFill>
        <p:spPr>
          <a:xfrm>
            <a:off x="17918916" y="21640626"/>
            <a:ext cx="254000" cy="419100"/>
          </a:xfrm>
          <a:prstGeom prst="rect">
            <a:avLst/>
          </a:prstGeom>
        </p:spPr>
      </p:pic>
      <p:pic>
        <p:nvPicPr>
          <p:cNvPr id="330" name="Picture 329"/>
          <p:cNvPicPr>
            <a:picLocks noChangeAspect="1"/>
          </p:cNvPicPr>
          <p:nvPr/>
        </p:nvPicPr>
        <p:blipFill>
          <a:blip r:embed="rId44"/>
          <a:stretch>
            <a:fillRect/>
          </a:stretch>
        </p:blipFill>
        <p:spPr>
          <a:xfrm>
            <a:off x="8814850" y="28317609"/>
            <a:ext cx="641790" cy="462686"/>
          </a:xfrm>
          <a:prstGeom prst="rect">
            <a:avLst/>
          </a:prstGeom>
        </p:spPr>
      </p:pic>
      <p:sp>
        <p:nvSpPr>
          <p:cNvPr id="331" name="Rectangle 330"/>
          <p:cNvSpPr/>
          <p:nvPr/>
        </p:nvSpPr>
        <p:spPr>
          <a:xfrm>
            <a:off x="10050316" y="28001258"/>
            <a:ext cx="4402550" cy="9869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b="1" i="1" dirty="0" smtClean="0"/>
              <a:t>expected count</a:t>
            </a:r>
          </a:p>
          <a:p>
            <a:pPr>
              <a:lnSpc>
                <a:spcPct val="90000"/>
              </a:lnSpc>
            </a:pPr>
            <a:r>
              <a:rPr lang="en-US" sz="3200" i="1" dirty="0" smtClean="0"/>
              <a:t>of assignments to cluster k</a:t>
            </a:r>
            <a:endParaRPr lang="en-US" sz="3200" i="1" dirty="0"/>
          </a:p>
        </p:txBody>
      </p:sp>
      <p:sp>
        <p:nvSpPr>
          <p:cNvPr id="332" name="Rectangle 331"/>
          <p:cNvSpPr/>
          <p:nvPr/>
        </p:nvSpPr>
        <p:spPr>
          <a:xfrm>
            <a:off x="8814850" y="31935474"/>
            <a:ext cx="5698589" cy="11374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2500" dirty="0" smtClean="0">
                <a:solidFill>
                  <a:schemeClr val="bg1">
                    <a:lumMod val="50000"/>
                  </a:schemeClr>
                </a:solidFill>
              </a:rPr>
              <a:t>* Not shown: </a:t>
            </a:r>
          </a:p>
          <a:p>
            <a:pPr>
              <a:lnSpc>
                <a:spcPct val="90000"/>
              </a:lnSpc>
            </a:pPr>
            <a:r>
              <a:rPr lang="en-US" sz="2500" b="1" dirty="0" smtClean="0">
                <a:solidFill>
                  <a:schemeClr val="bg1">
                    <a:lumMod val="50000"/>
                  </a:schemeClr>
                </a:solidFill>
              </a:rPr>
              <a:t>expected data statistic </a:t>
            </a:r>
            <a:r>
              <a:rPr lang="en-US" sz="2500" dirty="0" smtClean="0">
                <a:solidFill>
                  <a:schemeClr val="bg1">
                    <a:lumMod val="50000"/>
                  </a:schemeClr>
                </a:solidFill>
              </a:rPr>
              <a:t>for cluster </a:t>
            </a:r>
            <a:r>
              <a:rPr lang="en-US" sz="2500" i="1" dirty="0" smtClean="0">
                <a:solidFill>
                  <a:schemeClr val="bg1">
                    <a:lumMod val="50000"/>
                  </a:schemeClr>
                </a:solidFill>
              </a:rPr>
              <a:t>k</a:t>
            </a:r>
          </a:p>
          <a:p>
            <a:pPr>
              <a:lnSpc>
                <a:spcPct val="90000"/>
              </a:lnSpc>
            </a:pPr>
            <a:r>
              <a:rPr lang="en-US" sz="2500" dirty="0" smtClean="0">
                <a:solidFill>
                  <a:schemeClr val="bg1">
                    <a:lumMod val="50000"/>
                  </a:schemeClr>
                </a:solidFill>
              </a:rPr>
              <a:t>which can also be incrementally updated</a:t>
            </a:r>
            <a:endParaRPr lang="en-US" sz="25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33" name="Picture 332"/>
          <p:cNvPicPr>
            <a:picLocks noChangeAspect="1"/>
          </p:cNvPicPr>
          <p:nvPr/>
        </p:nvPicPr>
        <p:blipFill>
          <a:blip r:embed="rId45"/>
          <a:stretch>
            <a:fillRect/>
          </a:stretch>
        </p:blipFill>
        <p:spPr>
          <a:xfrm>
            <a:off x="8814850" y="29114669"/>
            <a:ext cx="2698097" cy="526185"/>
          </a:xfrm>
          <a:prstGeom prst="rect">
            <a:avLst/>
          </a:prstGeom>
        </p:spPr>
      </p:pic>
      <p:sp>
        <p:nvSpPr>
          <p:cNvPr id="334" name="Rectangle 333"/>
          <p:cNvSpPr/>
          <p:nvPr/>
        </p:nvSpPr>
        <p:spPr>
          <a:xfrm>
            <a:off x="9990438" y="29762855"/>
            <a:ext cx="5116087" cy="9869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b="1" i="1" dirty="0" smtClean="0"/>
              <a:t>soft assignment probability</a:t>
            </a:r>
          </a:p>
          <a:p>
            <a:pPr>
              <a:lnSpc>
                <a:spcPct val="90000"/>
              </a:lnSpc>
            </a:pPr>
            <a:r>
              <a:rPr lang="en-US" sz="3200" i="1" dirty="0"/>
              <a:t> </a:t>
            </a:r>
            <a:r>
              <a:rPr lang="en-US" sz="3200" i="1" dirty="0" smtClean="0"/>
              <a:t>of cluster k explaining token n</a:t>
            </a:r>
          </a:p>
        </p:txBody>
      </p:sp>
      <p:pic>
        <p:nvPicPr>
          <p:cNvPr id="335" name="Picture 334"/>
          <p:cNvPicPr>
            <a:picLocks noChangeAspect="1"/>
          </p:cNvPicPr>
          <p:nvPr/>
        </p:nvPicPr>
        <p:blipFill>
          <a:blip r:embed="rId46"/>
          <a:stretch>
            <a:fillRect/>
          </a:stretch>
        </p:blipFill>
        <p:spPr>
          <a:xfrm>
            <a:off x="8814850" y="30074904"/>
            <a:ext cx="609600" cy="406400"/>
          </a:xfrm>
          <a:prstGeom prst="rect">
            <a:avLst/>
          </a:prstGeom>
        </p:spPr>
      </p:pic>
      <p:sp>
        <p:nvSpPr>
          <p:cNvPr id="336" name="TextBox 335"/>
          <p:cNvSpPr txBox="1"/>
          <p:nvPr/>
        </p:nvSpPr>
        <p:spPr>
          <a:xfrm>
            <a:off x="25052500" y="11625235"/>
            <a:ext cx="4454918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i="1" dirty="0" smtClean="0"/>
              <a:t>Conjugate</a:t>
            </a:r>
          </a:p>
          <a:p>
            <a:pPr algn="ctr"/>
            <a:r>
              <a:rPr lang="en-US" sz="3600" i="1" dirty="0" smtClean="0"/>
              <a:t>Exponential </a:t>
            </a:r>
          </a:p>
          <a:p>
            <a:pPr algn="ctr"/>
            <a:r>
              <a:rPr lang="en-US" sz="3600" i="1" dirty="0" smtClean="0"/>
              <a:t>Family</a:t>
            </a:r>
            <a:endParaRPr lang="en-US" sz="3600" i="1" dirty="0"/>
          </a:p>
        </p:txBody>
      </p:sp>
      <p:sp>
        <p:nvSpPr>
          <p:cNvPr id="337" name="TextBox 336"/>
          <p:cNvSpPr txBox="1"/>
          <p:nvPr/>
        </p:nvSpPr>
        <p:spPr>
          <a:xfrm>
            <a:off x="25181529" y="-616831"/>
            <a:ext cx="184666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92" name="Group 191"/>
          <p:cNvGrpSpPr/>
          <p:nvPr/>
        </p:nvGrpSpPr>
        <p:grpSpPr>
          <a:xfrm>
            <a:off x="22679491" y="29056052"/>
            <a:ext cx="7895650" cy="1200329"/>
            <a:chOff x="21848598" y="29365716"/>
            <a:chExt cx="7895650" cy="1200329"/>
          </a:xfrm>
        </p:grpSpPr>
        <p:sp>
          <p:nvSpPr>
            <p:cNvPr id="190" name="Rectangle 189"/>
            <p:cNvSpPr/>
            <p:nvPr/>
          </p:nvSpPr>
          <p:spPr>
            <a:xfrm>
              <a:off x="21848598" y="29365716"/>
              <a:ext cx="7895650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17475"/>
              <a:r>
                <a:rPr lang="en-US" sz="3600" b="1" i="1" dirty="0" err="1" smtClean="0">
                  <a:solidFill>
                    <a:srgbClr val="000000"/>
                  </a:solidFill>
                </a:rPr>
                <a:t>memoized</a:t>
              </a:r>
              <a:r>
                <a:rPr lang="en-US" sz="3600" b="1" i="1" dirty="0" smtClean="0">
                  <a:solidFill>
                    <a:srgbClr val="000000"/>
                  </a:solidFill>
                </a:rPr>
                <a:t> - </a:t>
              </a:r>
              <a:r>
                <a:rPr lang="en-US" sz="3600" i="1" dirty="0" smtClean="0">
                  <a:solidFill>
                    <a:srgbClr val="000000"/>
                  </a:solidFill>
                </a:rPr>
                <a:t>compute       </a:t>
              </a:r>
              <a:r>
                <a:rPr lang="en-US" sz="3600" b="1" i="1" dirty="0" smtClean="0">
                  <a:solidFill>
                    <a:srgbClr val="000000"/>
                  </a:solidFill>
                </a:rPr>
                <a:t>exactly</a:t>
              </a:r>
            </a:p>
            <a:p>
              <a:pPr marL="117475"/>
              <a:r>
                <a:rPr lang="en-US" sz="3600" b="1" i="1" dirty="0" smtClean="0">
                  <a:solidFill>
                    <a:srgbClr val="000000"/>
                  </a:solidFill>
                </a:rPr>
                <a:t>stochastic - </a:t>
              </a:r>
              <a:r>
                <a:rPr lang="en-US" sz="3600" i="1" dirty="0" smtClean="0">
                  <a:solidFill>
                    <a:srgbClr val="000000"/>
                  </a:solidFill>
                </a:rPr>
                <a:t>noisy, biased estimate only</a:t>
              </a:r>
              <a:endParaRPr lang="en-US" sz="2800" i="1" dirty="0">
                <a:solidFill>
                  <a:srgbClr val="000000"/>
                </a:solidFill>
              </a:endParaRPr>
            </a:p>
          </p:txBody>
        </p:sp>
        <p:pic>
          <p:nvPicPr>
            <p:cNvPr id="191" name="Picture 190"/>
            <p:cNvPicPr>
              <a:picLocks noChangeAspect="1"/>
            </p:cNvPicPr>
            <p:nvPr/>
          </p:nvPicPr>
          <p:blipFill>
            <a:blip r:embed="rId47"/>
            <a:stretch>
              <a:fillRect/>
            </a:stretch>
          </p:blipFill>
          <p:spPr>
            <a:xfrm>
              <a:off x="25860335" y="29436009"/>
              <a:ext cx="394099" cy="459782"/>
            </a:xfrm>
            <a:prstGeom prst="rect">
              <a:avLst/>
            </a:prstGeom>
          </p:spPr>
        </p:pic>
      </p:grpSp>
      <p:sp>
        <p:nvSpPr>
          <p:cNvPr id="338" name="Rectangle 337"/>
          <p:cNvSpPr/>
          <p:nvPr/>
        </p:nvSpPr>
        <p:spPr>
          <a:xfrm>
            <a:off x="10340597" y="25392226"/>
            <a:ext cx="5188222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2500" dirty="0" smtClean="0">
                <a:solidFill>
                  <a:schemeClr val="accent1"/>
                </a:solidFill>
              </a:rPr>
              <a:t>(Hughes &amp; </a:t>
            </a:r>
            <a:r>
              <a:rPr lang="en-US" sz="2500" dirty="0" err="1" smtClean="0">
                <a:solidFill>
                  <a:schemeClr val="accent1"/>
                </a:solidFill>
              </a:rPr>
              <a:t>Sudderth</a:t>
            </a:r>
            <a:r>
              <a:rPr lang="en-US" sz="2500" dirty="0" smtClean="0">
                <a:solidFill>
                  <a:schemeClr val="accent1"/>
                </a:solidFill>
              </a:rPr>
              <a:t> ‘13)</a:t>
            </a:r>
          </a:p>
          <a:p>
            <a:pPr marL="117475"/>
            <a:r>
              <a:rPr lang="en-US" sz="2400" dirty="0" smtClean="0">
                <a:solidFill>
                  <a:schemeClr val="accent1"/>
                </a:solidFill>
              </a:rPr>
              <a:t>(Neal &amp; Hinton </a:t>
            </a:r>
            <a:r>
              <a:rPr lang="fr-FR" sz="2400" dirty="0" smtClean="0">
                <a:solidFill>
                  <a:schemeClr val="accent1"/>
                </a:solidFill>
              </a:rPr>
              <a:t>’</a:t>
            </a:r>
            <a:r>
              <a:rPr lang="en-US" sz="2400" dirty="0" smtClean="0">
                <a:solidFill>
                  <a:schemeClr val="accent1"/>
                </a:solidFill>
              </a:rPr>
              <a:t>99)</a:t>
            </a:r>
            <a:endParaRPr lang="en-US" sz="2400" dirty="0">
              <a:solidFill>
                <a:schemeClr val="accent1"/>
              </a:solidFill>
            </a:endParaRPr>
          </a:p>
        </p:txBody>
      </p:sp>
      <p:pic>
        <p:nvPicPr>
          <p:cNvPr id="339" name="Picture 338"/>
          <p:cNvPicPr>
            <a:picLocks noChangeAspect="1"/>
          </p:cNvPicPr>
          <p:nvPr/>
        </p:nvPicPr>
        <p:blipFill>
          <a:blip r:embed="rId32"/>
          <a:stretch>
            <a:fillRect/>
          </a:stretch>
        </p:blipFill>
        <p:spPr>
          <a:xfrm>
            <a:off x="4121401" y="22269807"/>
            <a:ext cx="416128" cy="212903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340" name="Picture 339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14047384" y="17446523"/>
            <a:ext cx="432409" cy="58435"/>
          </a:xfrm>
          <a:prstGeom prst="rect">
            <a:avLst/>
          </a:prstGeom>
        </p:spPr>
      </p:pic>
      <p:pic>
        <p:nvPicPr>
          <p:cNvPr id="341" name="Picture 340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14027390" y="19856176"/>
            <a:ext cx="432409" cy="58435"/>
          </a:xfrm>
          <a:prstGeom prst="rect">
            <a:avLst/>
          </a:prstGeom>
        </p:spPr>
      </p:pic>
      <p:pic>
        <p:nvPicPr>
          <p:cNvPr id="342" name="Picture 341"/>
          <p:cNvPicPr>
            <a:picLocks noChangeAspect="1"/>
          </p:cNvPicPr>
          <p:nvPr/>
        </p:nvPicPr>
        <p:blipFill>
          <a:blip r:embed="rId48"/>
          <a:stretch>
            <a:fillRect/>
          </a:stretch>
        </p:blipFill>
        <p:spPr>
          <a:xfrm>
            <a:off x="23249411" y="22269807"/>
            <a:ext cx="432409" cy="58435"/>
          </a:xfrm>
          <a:prstGeom prst="rect">
            <a:avLst/>
          </a:prstGeom>
        </p:spPr>
      </p:pic>
      <p:grpSp>
        <p:nvGrpSpPr>
          <p:cNvPr id="343" name="Group 342"/>
          <p:cNvGrpSpPr/>
          <p:nvPr/>
        </p:nvGrpSpPr>
        <p:grpSpPr>
          <a:xfrm>
            <a:off x="11442764" y="16432573"/>
            <a:ext cx="2475759" cy="1340470"/>
            <a:chOff x="11240465" y="18611370"/>
            <a:chExt cx="2693462" cy="1447736"/>
          </a:xfrm>
        </p:grpSpPr>
        <p:pic>
          <p:nvPicPr>
            <p:cNvPr id="344" name="Picture 343" descr="Pi_HDP.eps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240465" y="18611370"/>
              <a:ext cx="2693462" cy="1447736"/>
            </a:xfrm>
            <a:prstGeom prst="rect">
              <a:avLst/>
            </a:prstGeom>
          </p:spPr>
        </p:pic>
        <p:pic>
          <p:nvPicPr>
            <p:cNvPr id="345" name="Picture 34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363621" y="19612392"/>
              <a:ext cx="508414" cy="248558"/>
            </a:xfrm>
            <a:prstGeom prst="rect">
              <a:avLst/>
            </a:prstGeom>
            <a:solidFill>
              <a:srgbClr val="FFFFFF"/>
            </a:solidFill>
          </p:spPr>
        </p:pic>
      </p:grpSp>
      <p:pic>
        <p:nvPicPr>
          <p:cNvPr id="346" name="Picture 345"/>
          <p:cNvPicPr>
            <a:picLocks noChangeAspect="1"/>
          </p:cNvPicPr>
          <p:nvPr/>
        </p:nvPicPr>
        <p:blipFill>
          <a:blip r:embed="rId49"/>
          <a:stretch>
            <a:fillRect/>
          </a:stretch>
        </p:blipFill>
        <p:spPr>
          <a:xfrm>
            <a:off x="24405105" y="23416906"/>
            <a:ext cx="250715" cy="241072"/>
          </a:xfrm>
          <a:prstGeom prst="rect">
            <a:avLst/>
          </a:prstGeom>
        </p:spPr>
      </p:pic>
      <p:sp>
        <p:nvSpPr>
          <p:cNvPr id="347" name="Rectangle 346"/>
          <p:cNvSpPr/>
          <p:nvPr/>
        </p:nvSpPr>
        <p:spPr>
          <a:xfrm>
            <a:off x="23924265" y="38632555"/>
            <a:ext cx="26316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7475"/>
            <a:r>
              <a:rPr lang="en-US" sz="1800" dirty="0" smtClean="0">
                <a:solidFill>
                  <a:schemeClr val="accent1"/>
                </a:solidFill>
              </a:rPr>
              <a:t>(</a:t>
            </a:r>
            <a:r>
              <a:rPr lang="en-US" sz="1800" dirty="0" err="1" smtClean="0">
                <a:solidFill>
                  <a:schemeClr val="accent1"/>
                </a:solidFill>
              </a:rPr>
              <a:t>Teh</a:t>
            </a:r>
            <a:r>
              <a:rPr lang="en-US" sz="1800" dirty="0" smtClean="0">
                <a:solidFill>
                  <a:schemeClr val="accent1"/>
                </a:solidFill>
              </a:rPr>
              <a:t> et al. ‘06)</a:t>
            </a:r>
          </a:p>
          <a:p>
            <a:pPr marL="117475"/>
            <a:r>
              <a:rPr lang="en-US" sz="1800" dirty="0" smtClean="0">
                <a:solidFill>
                  <a:schemeClr val="accent1"/>
                </a:solidFill>
              </a:rPr>
              <a:t>(Bryant et al. </a:t>
            </a:r>
            <a:r>
              <a:rPr lang="fr-FR" sz="1800" dirty="0" smtClean="0">
                <a:solidFill>
                  <a:schemeClr val="accent1"/>
                </a:solidFill>
              </a:rPr>
              <a:t>’</a:t>
            </a:r>
            <a:r>
              <a:rPr lang="en-US" sz="1800" dirty="0" smtClean="0">
                <a:solidFill>
                  <a:schemeClr val="accent1"/>
                </a:solidFill>
              </a:rPr>
              <a:t>12)</a:t>
            </a:r>
            <a:endParaRPr lang="en-US" sz="1800" dirty="0">
              <a:solidFill>
                <a:schemeClr val="accent1"/>
              </a:solidFill>
            </a:endParaRPr>
          </a:p>
        </p:txBody>
      </p:sp>
      <p:sp>
        <p:nvSpPr>
          <p:cNvPr id="349" name="TextBox 348"/>
          <p:cNvSpPr txBox="1"/>
          <p:nvPr/>
        </p:nvSpPr>
        <p:spPr>
          <a:xfrm>
            <a:off x="22056827" y="40847819"/>
            <a:ext cx="70481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7850" indent="-460375"/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</a:rPr>
              <a:t>Results from 1.8 million NY Times articles in paper.</a:t>
            </a:r>
            <a:endParaRPr lang="en-US" sz="2400" i="1" dirty="0" smtClean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50" name="Picture 349"/>
          <p:cNvPicPr>
            <a:picLocks noChangeAspect="1"/>
          </p:cNvPicPr>
          <p:nvPr/>
        </p:nvPicPr>
        <p:blipFill>
          <a:blip r:embed="rId50"/>
          <a:stretch>
            <a:fillRect/>
          </a:stretch>
        </p:blipFill>
        <p:spPr>
          <a:xfrm>
            <a:off x="24210578" y="18782574"/>
            <a:ext cx="3857971" cy="1339442"/>
          </a:xfrm>
          <a:prstGeom prst="rect">
            <a:avLst/>
          </a:prstGeom>
        </p:spPr>
      </p:pic>
      <p:pic>
        <p:nvPicPr>
          <p:cNvPr id="359" name="Picture 358"/>
          <p:cNvPicPr>
            <a:picLocks noChangeAspect="1"/>
          </p:cNvPicPr>
          <p:nvPr/>
        </p:nvPicPr>
        <p:blipFill>
          <a:blip r:embed="rId51"/>
          <a:stretch>
            <a:fillRect/>
          </a:stretch>
        </p:blipFill>
        <p:spPr>
          <a:xfrm>
            <a:off x="15735859" y="35307180"/>
            <a:ext cx="2302002" cy="315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456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Capital">
      <a:majorFont>
        <a:latin typeface="Calisto MT"/>
        <a:ea typeface=""/>
        <a:cs typeface=""/>
        <a:font script="Jpan" typeface="ＭＳ 明朝"/>
      </a:majorFont>
      <a:minorFont>
        <a:latin typeface="Calisto MT"/>
        <a:ea typeface=""/>
        <a:cs typeface=""/>
        <a:font script="Jpan" typeface="ＭＳ 明朝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3004</TotalTime>
  <Words>436</Words>
  <Application>Microsoft Macintosh PowerPoint</Application>
  <PresentationFormat>Custom</PresentationFormat>
  <Paragraphs>106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Hughes</dc:creator>
  <cp:lastModifiedBy>Michael Hughes</cp:lastModifiedBy>
  <cp:revision>62</cp:revision>
  <cp:lastPrinted>2014-12-05T17:13:57Z</cp:lastPrinted>
  <dcterms:created xsi:type="dcterms:W3CDTF">2014-12-03T15:13:36Z</dcterms:created>
  <dcterms:modified xsi:type="dcterms:W3CDTF">2014-12-05T17:19:00Z</dcterms:modified>
</cp:coreProperties>
</file>